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Lst>
  <p:notesMasterIdLst>
    <p:notesMasterId r:id="rId3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12192000" cy="6858000"/>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E17751-8238-4DB8-8061-1F84F74A98BB}" type="datetimeFigureOut">
              <a:rPr lang="en-US" smtClean="0"/>
              <a:t>1/22/2023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2E302C-EA21-4585-B390-FC303C24247F}" type="slidenum">
              <a:rPr lang="en-US" smtClean="0"/>
              <a:t>‹#›</a:t>
            </a:fld>
            <a:endParaRPr lang="en-US"/>
          </a:p>
        </p:txBody>
      </p:sp>
    </p:spTree>
    <p:extLst>
      <p:ext uri="{BB962C8B-B14F-4D97-AF65-F5344CB8AC3E}">
        <p14:creationId xmlns:p14="http://schemas.microsoft.com/office/powerpoint/2010/main" val="1760390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E302C-EA21-4585-B390-FC303C24247F}" type="slidenum">
              <a:rPr lang="en-US" smtClean="0"/>
              <a:t>6</a:t>
            </a:fld>
            <a:endParaRPr lang="en-US"/>
          </a:p>
        </p:txBody>
      </p:sp>
    </p:spTree>
    <p:extLst>
      <p:ext uri="{BB962C8B-B14F-4D97-AF65-F5344CB8AC3E}">
        <p14:creationId xmlns:p14="http://schemas.microsoft.com/office/powerpoint/2010/main" val="3403645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E302C-EA21-4585-B390-FC303C24247F}" type="slidenum">
              <a:rPr lang="en-US" smtClean="0"/>
              <a:t>19</a:t>
            </a:fld>
            <a:endParaRPr lang="en-US"/>
          </a:p>
        </p:txBody>
      </p:sp>
    </p:spTree>
    <p:extLst>
      <p:ext uri="{BB962C8B-B14F-4D97-AF65-F5344CB8AC3E}">
        <p14:creationId xmlns:p14="http://schemas.microsoft.com/office/powerpoint/2010/main" val="2263149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E302C-EA21-4585-B390-FC303C24247F}" type="slidenum">
              <a:rPr lang="en-US" smtClean="0"/>
              <a:t>20</a:t>
            </a:fld>
            <a:endParaRPr lang="en-US"/>
          </a:p>
        </p:txBody>
      </p:sp>
    </p:spTree>
    <p:extLst>
      <p:ext uri="{BB962C8B-B14F-4D97-AF65-F5344CB8AC3E}">
        <p14:creationId xmlns:p14="http://schemas.microsoft.com/office/powerpoint/2010/main" val="326618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E302C-EA21-4585-B390-FC303C24247F}" type="slidenum">
              <a:rPr lang="en-US" smtClean="0"/>
              <a:t>22</a:t>
            </a:fld>
            <a:endParaRPr lang="en-US"/>
          </a:p>
        </p:txBody>
      </p:sp>
    </p:spTree>
    <p:extLst>
      <p:ext uri="{BB962C8B-B14F-4D97-AF65-F5344CB8AC3E}">
        <p14:creationId xmlns:p14="http://schemas.microsoft.com/office/powerpoint/2010/main" val="1356368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E302C-EA21-4585-B390-FC303C24247F}" type="slidenum">
              <a:rPr lang="en-US" smtClean="0"/>
              <a:t>23</a:t>
            </a:fld>
            <a:endParaRPr lang="en-US"/>
          </a:p>
        </p:txBody>
      </p:sp>
    </p:spTree>
    <p:extLst>
      <p:ext uri="{BB962C8B-B14F-4D97-AF65-F5344CB8AC3E}">
        <p14:creationId xmlns:p14="http://schemas.microsoft.com/office/powerpoint/2010/main" val="3634864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E302C-EA21-4585-B390-FC303C24247F}" type="slidenum">
              <a:rPr lang="en-US" smtClean="0"/>
              <a:t>7</a:t>
            </a:fld>
            <a:endParaRPr lang="en-US"/>
          </a:p>
        </p:txBody>
      </p:sp>
    </p:spTree>
    <p:extLst>
      <p:ext uri="{BB962C8B-B14F-4D97-AF65-F5344CB8AC3E}">
        <p14:creationId xmlns:p14="http://schemas.microsoft.com/office/powerpoint/2010/main" val="56159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E302C-EA21-4585-B390-FC303C24247F}" type="slidenum">
              <a:rPr lang="en-US" smtClean="0"/>
              <a:t>10</a:t>
            </a:fld>
            <a:endParaRPr lang="en-US"/>
          </a:p>
        </p:txBody>
      </p:sp>
    </p:spTree>
    <p:extLst>
      <p:ext uri="{BB962C8B-B14F-4D97-AF65-F5344CB8AC3E}">
        <p14:creationId xmlns:p14="http://schemas.microsoft.com/office/powerpoint/2010/main" val="2815934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E302C-EA21-4585-B390-FC303C24247F}" type="slidenum">
              <a:rPr lang="en-US" smtClean="0"/>
              <a:t>11</a:t>
            </a:fld>
            <a:endParaRPr lang="en-US"/>
          </a:p>
        </p:txBody>
      </p:sp>
    </p:spTree>
    <p:extLst>
      <p:ext uri="{BB962C8B-B14F-4D97-AF65-F5344CB8AC3E}">
        <p14:creationId xmlns:p14="http://schemas.microsoft.com/office/powerpoint/2010/main" val="3448249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E302C-EA21-4585-B390-FC303C24247F}" type="slidenum">
              <a:rPr lang="en-US" smtClean="0"/>
              <a:t>12</a:t>
            </a:fld>
            <a:endParaRPr lang="en-US"/>
          </a:p>
        </p:txBody>
      </p:sp>
    </p:spTree>
    <p:extLst>
      <p:ext uri="{BB962C8B-B14F-4D97-AF65-F5344CB8AC3E}">
        <p14:creationId xmlns:p14="http://schemas.microsoft.com/office/powerpoint/2010/main" val="792089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E302C-EA21-4585-B390-FC303C24247F}" type="slidenum">
              <a:rPr lang="en-US" smtClean="0"/>
              <a:t>14</a:t>
            </a:fld>
            <a:endParaRPr lang="en-US"/>
          </a:p>
        </p:txBody>
      </p:sp>
    </p:spTree>
    <p:extLst>
      <p:ext uri="{BB962C8B-B14F-4D97-AF65-F5344CB8AC3E}">
        <p14:creationId xmlns:p14="http://schemas.microsoft.com/office/powerpoint/2010/main" val="819354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E302C-EA21-4585-B390-FC303C24247F}" type="slidenum">
              <a:rPr lang="en-US" smtClean="0"/>
              <a:t>15</a:t>
            </a:fld>
            <a:endParaRPr lang="en-US"/>
          </a:p>
        </p:txBody>
      </p:sp>
    </p:spTree>
    <p:extLst>
      <p:ext uri="{BB962C8B-B14F-4D97-AF65-F5344CB8AC3E}">
        <p14:creationId xmlns:p14="http://schemas.microsoft.com/office/powerpoint/2010/main" val="1238196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E302C-EA21-4585-B390-FC303C24247F}" type="slidenum">
              <a:rPr lang="en-US" smtClean="0"/>
              <a:t>17</a:t>
            </a:fld>
            <a:endParaRPr lang="en-US"/>
          </a:p>
        </p:txBody>
      </p:sp>
    </p:spTree>
    <p:extLst>
      <p:ext uri="{BB962C8B-B14F-4D97-AF65-F5344CB8AC3E}">
        <p14:creationId xmlns:p14="http://schemas.microsoft.com/office/powerpoint/2010/main" val="1146162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E302C-EA21-4585-B390-FC303C24247F}" type="slidenum">
              <a:rPr lang="en-US" smtClean="0"/>
              <a:t>18</a:t>
            </a:fld>
            <a:endParaRPr lang="en-US"/>
          </a:p>
        </p:txBody>
      </p:sp>
    </p:spTree>
    <p:extLst>
      <p:ext uri="{BB962C8B-B14F-4D97-AF65-F5344CB8AC3E}">
        <p14:creationId xmlns:p14="http://schemas.microsoft.com/office/powerpoint/2010/main" val="2885855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1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15774" y="1122363"/>
            <a:ext cx="9144000" cy="2387600"/>
          </a:xfrm>
        </p:spPr>
        <p:txBody>
          <a:bodyPr anchor="b"/>
          <a:lstStyle>
            <a:lvl1pPr algn="ctr">
              <a:defRPr sz="60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815774" y="3602038"/>
            <a:ext cx="9144000" cy="1655762"/>
          </a:xfrm>
        </p:spPr>
        <p:txBody>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28045" y="0"/>
            <a:ext cx="1169829" cy="11698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45686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0C4E90-F32E-4977-90B1-382001A0C192}" type="datetimeFigureOut">
              <a:rPr lang="en-US" smtClean="0"/>
              <a:t>1/22/2023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2573832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0C4E90-F32E-4977-90B1-382001A0C192}" type="datetimeFigureOut">
              <a:rPr lang="en-US" smtClean="0"/>
              <a:t>1/22/2023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205015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0C4E90-F32E-4977-90B1-382001A0C192}" type="datetimeFigureOut">
              <a:rPr lang="en-US" smtClean="0"/>
              <a:t>1/22/2023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2564633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15774" y="1122363"/>
            <a:ext cx="9144000" cy="2387600"/>
          </a:xfrm>
        </p:spPr>
        <p:txBody>
          <a:bodyPr anchor="b"/>
          <a:lstStyle>
            <a:lvl1pPr algn="ctr">
              <a:defRPr sz="60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815774" y="3602038"/>
            <a:ext cx="9144000" cy="1655762"/>
          </a:xfrm>
        </p:spPr>
        <p:txBody>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28045" y="0"/>
            <a:ext cx="1169829" cy="11698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77805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129381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133600" y="377348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6342" y="6318781"/>
            <a:ext cx="5045658" cy="535516"/>
          </a:xfrm>
          <a:prstGeom prst="rect">
            <a:avLst/>
          </a:prstGeom>
        </p:spPr>
      </p:pic>
      <p:pic>
        <p:nvPicPr>
          <p:cNvPr id="4" name="Picture 3"/>
          <p:cNvPicPr>
            <a:picLocks noChangeAspect="1"/>
          </p:cNvPicPr>
          <p:nvPr userDrawn="1"/>
        </p:nvPicPr>
        <p:blipFill>
          <a:blip r:embed="rId3"/>
          <a:stretch>
            <a:fillRect/>
          </a:stretch>
        </p:blipFill>
        <p:spPr>
          <a:xfrm>
            <a:off x="293239" y="6249220"/>
            <a:ext cx="6559865" cy="566977"/>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10851" y="1"/>
            <a:ext cx="1371600"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69806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365125"/>
            <a:ext cx="10763250" cy="1325563"/>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990600" y="1825625"/>
            <a:ext cx="107632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0C4E90-F32E-4977-90B1-382001A0C192}" type="datetimeFigureOut">
              <a:rPr lang="en-US" smtClean="0"/>
              <a:t>1/22/2023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1108548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0C4E90-F32E-4977-90B1-382001A0C192}" type="datetimeFigureOut">
              <a:rPr lang="en-US" smtClean="0"/>
              <a:t>1/22/2023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3000788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0C4E90-F32E-4977-90B1-382001A0C192}" type="datetimeFigureOut">
              <a:rPr lang="en-US" smtClean="0"/>
              <a:t>1/22/2023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207586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0C4E90-F32E-4977-90B1-382001A0C192}" type="datetimeFigureOut">
              <a:rPr lang="en-US" smtClean="0"/>
              <a:t>1/22/2023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3438933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0C4E90-F32E-4977-90B1-382001A0C192}" type="datetimeFigureOut">
              <a:rPr lang="en-US" smtClean="0"/>
              <a:t>1/22/2023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2138911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129381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133600" y="377348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6342" y="6318781"/>
            <a:ext cx="5045658" cy="535516"/>
          </a:xfrm>
          <a:prstGeom prst="rect">
            <a:avLst/>
          </a:prstGeom>
        </p:spPr>
      </p:pic>
      <p:pic>
        <p:nvPicPr>
          <p:cNvPr id="4" name="Picture 3"/>
          <p:cNvPicPr>
            <a:picLocks noChangeAspect="1"/>
          </p:cNvPicPr>
          <p:nvPr userDrawn="1"/>
        </p:nvPicPr>
        <p:blipFill>
          <a:blip r:embed="rId3"/>
          <a:stretch>
            <a:fillRect/>
          </a:stretch>
        </p:blipFill>
        <p:spPr>
          <a:xfrm>
            <a:off x="293239" y="6249220"/>
            <a:ext cx="6559865" cy="566977"/>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10851" y="1"/>
            <a:ext cx="1371600"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34699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0C4E90-F32E-4977-90B1-382001A0C192}" type="datetimeFigureOut">
              <a:rPr lang="en-US" smtClean="0"/>
              <a:t>1/22/2023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2007829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0C4E90-F32E-4977-90B1-382001A0C192}" type="datetimeFigureOut">
              <a:rPr lang="en-US" smtClean="0"/>
              <a:t>1/22/2023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1132041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0C4E90-F32E-4977-90B1-382001A0C192}" type="datetimeFigureOut">
              <a:rPr lang="en-US" smtClean="0"/>
              <a:t>1/22/2023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1113548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0C4E90-F32E-4977-90B1-382001A0C192}" type="datetimeFigureOut">
              <a:rPr lang="en-US" smtClean="0"/>
              <a:t>1/22/2023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4209945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0C4E90-F32E-4977-90B1-382001A0C192}" type="datetimeFigureOut">
              <a:rPr lang="en-US" smtClean="0"/>
              <a:t>1/22/2023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22927964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15774" y="1122363"/>
            <a:ext cx="9144000" cy="2387600"/>
          </a:xfrm>
        </p:spPr>
        <p:txBody>
          <a:bodyPr anchor="b"/>
          <a:lstStyle>
            <a:lvl1pPr algn="ctr">
              <a:defRPr sz="60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815774" y="3602038"/>
            <a:ext cx="9144000" cy="1655762"/>
          </a:xfrm>
        </p:spPr>
        <p:txBody>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454721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2050" name="Picture 2" descr="18,826 BEST Royal Blue And Gold Background IMAGES, STOCK PHOTOS &amp;amp; VECTORS |  Adobe Stock"/>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133600" y="129381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133600" y="377348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8331" t="16389" r="7174" b="11389"/>
          <a:stretch/>
        </p:blipFill>
        <p:spPr>
          <a:xfrm>
            <a:off x="10248900" y="0"/>
            <a:ext cx="1943100" cy="1906438"/>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46342" y="6318781"/>
            <a:ext cx="5045658" cy="535516"/>
          </a:xfrm>
          <a:prstGeom prst="rect">
            <a:avLst/>
          </a:prstGeom>
        </p:spPr>
      </p:pic>
      <p:pic>
        <p:nvPicPr>
          <p:cNvPr id="4" name="Picture 3"/>
          <p:cNvPicPr>
            <a:picLocks noChangeAspect="1"/>
          </p:cNvPicPr>
          <p:nvPr userDrawn="1"/>
        </p:nvPicPr>
        <p:blipFill>
          <a:blip r:embed="rId5"/>
          <a:stretch>
            <a:fillRect/>
          </a:stretch>
        </p:blipFill>
        <p:spPr>
          <a:xfrm>
            <a:off x="293239" y="6249220"/>
            <a:ext cx="6559865" cy="566977"/>
          </a:xfrm>
          <a:prstGeom prst="rect">
            <a:avLst/>
          </a:prstGeom>
        </p:spPr>
      </p:pic>
    </p:spTree>
    <p:extLst>
      <p:ext uri="{BB962C8B-B14F-4D97-AF65-F5344CB8AC3E}">
        <p14:creationId xmlns:p14="http://schemas.microsoft.com/office/powerpoint/2010/main" val="13853241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365125"/>
            <a:ext cx="10763250" cy="1325563"/>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990600" y="1825625"/>
            <a:ext cx="107632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0C4E90-F32E-4977-90B1-382001A0C192}" type="datetimeFigureOut">
              <a:rPr lang="en-US" smtClean="0"/>
              <a:t>1/22/2023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10587599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0C4E90-F32E-4977-90B1-382001A0C192}" type="datetimeFigureOut">
              <a:rPr lang="en-US" smtClean="0"/>
              <a:t>1/22/2023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1583275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0C4E90-F32E-4977-90B1-382001A0C192}" type="datetimeFigureOut">
              <a:rPr lang="en-US" smtClean="0"/>
              <a:t>1/22/2023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2342786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365125"/>
            <a:ext cx="10763250" cy="1325563"/>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990600" y="1825625"/>
            <a:ext cx="107632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0C4E90-F32E-4977-90B1-382001A0C192}" type="datetimeFigureOut">
              <a:rPr lang="en-US" smtClean="0"/>
              <a:t>1/22/2023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1594915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0C4E90-F32E-4977-90B1-382001A0C192}" type="datetimeFigureOut">
              <a:rPr lang="en-US" smtClean="0"/>
              <a:t>1/22/2023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2040688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0C4E90-F32E-4977-90B1-382001A0C192}" type="datetimeFigureOut">
              <a:rPr lang="en-US" smtClean="0"/>
              <a:t>1/22/2023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34858318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0C4E90-F32E-4977-90B1-382001A0C192}" type="datetimeFigureOut">
              <a:rPr lang="en-US" smtClean="0"/>
              <a:t>1/22/2023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38585410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0C4E90-F32E-4977-90B1-382001A0C192}" type="datetimeFigureOut">
              <a:rPr lang="en-US" smtClean="0"/>
              <a:t>1/22/2023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32257055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0C4E90-F32E-4977-90B1-382001A0C192}" type="datetimeFigureOut">
              <a:rPr lang="en-US" smtClean="0"/>
              <a:t>1/22/2023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41914470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0C4E90-F32E-4977-90B1-382001A0C192}" type="datetimeFigureOut">
              <a:rPr lang="en-US" smtClean="0"/>
              <a:t>1/22/2023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8709459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0C4E90-F32E-4977-90B1-382001A0C192}" type="datetimeFigureOut">
              <a:rPr lang="en-US" smtClean="0"/>
              <a:t>1/22/2023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32766585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15774" y="1122363"/>
            <a:ext cx="9144000" cy="2387600"/>
          </a:xfrm>
        </p:spPr>
        <p:txBody>
          <a:bodyPr anchor="b"/>
          <a:lstStyle>
            <a:lvl1pPr algn="ctr">
              <a:defRPr sz="60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815774" y="3602038"/>
            <a:ext cx="9144000" cy="1655762"/>
          </a:xfrm>
        </p:spPr>
        <p:txBody>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763807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129381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133600" y="377348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994698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25843"/>
            <a:ext cx="10763250" cy="1325563"/>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990600" y="1615155"/>
            <a:ext cx="10763250" cy="45618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0C4E90-F32E-4977-90B1-382001A0C192}" type="datetimeFigureOut">
              <a:rPr lang="en-US" smtClean="0"/>
              <a:t>1/22/2023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149421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0C4E90-F32E-4977-90B1-382001A0C192}" type="datetimeFigureOut">
              <a:rPr lang="en-US" smtClean="0"/>
              <a:t>1/22/2023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31700926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0C4E90-F32E-4977-90B1-382001A0C192}" type="datetimeFigureOut">
              <a:rPr lang="en-US" smtClean="0"/>
              <a:t>1/22/2023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26786964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0C4E90-F32E-4977-90B1-382001A0C192}" type="datetimeFigureOut">
              <a:rPr lang="en-US" smtClean="0"/>
              <a:t>1/22/2023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28245933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0C4E90-F32E-4977-90B1-382001A0C192}" type="datetimeFigureOut">
              <a:rPr lang="en-US" smtClean="0"/>
              <a:t>1/22/2023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11924083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0C4E90-F32E-4977-90B1-382001A0C192}" type="datetimeFigureOut">
              <a:rPr lang="en-US" smtClean="0"/>
              <a:t>1/22/2023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20810886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0C4E90-F32E-4977-90B1-382001A0C192}" type="datetimeFigureOut">
              <a:rPr lang="en-US" smtClean="0"/>
              <a:t>1/22/2023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5118553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0C4E90-F32E-4977-90B1-382001A0C192}" type="datetimeFigureOut">
              <a:rPr lang="en-US" smtClean="0"/>
              <a:t>1/22/2023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24766899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0C4E90-F32E-4977-90B1-382001A0C192}" type="datetimeFigureOut">
              <a:rPr lang="en-US" smtClean="0"/>
              <a:t>1/22/2023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8011775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0C4E90-F32E-4977-90B1-382001A0C192}" type="datetimeFigureOut">
              <a:rPr lang="en-US" smtClean="0"/>
              <a:t>1/22/2023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34492506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0C4E90-F32E-4977-90B1-382001A0C192}" type="datetimeFigureOut">
              <a:rPr lang="en-US" smtClean="0"/>
              <a:t>1/22/2023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32214160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15774" y="1122363"/>
            <a:ext cx="9144000" cy="2387600"/>
          </a:xfrm>
        </p:spPr>
        <p:txBody>
          <a:bodyPr anchor="b"/>
          <a:lstStyle>
            <a:lvl1pPr algn="ctr">
              <a:defRPr sz="60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815774" y="3602038"/>
            <a:ext cx="9144000" cy="1655762"/>
          </a:xfrm>
        </p:spPr>
        <p:txBody>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6342" y="6318781"/>
            <a:ext cx="5045658" cy="535516"/>
          </a:xfrm>
          <a:prstGeom prst="rect">
            <a:avLst/>
          </a:prstGeom>
        </p:spPr>
      </p:pic>
      <p:pic>
        <p:nvPicPr>
          <p:cNvPr id="9" name="Picture 4" descr="Abstract purple background. purple and white background. elegant posters  for the wall • posters interior, image, horizontal | myloview.com"/>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1022" y="-4246597"/>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5,135,439 Brush colour background Images, Stock Photos &amp; Vectors |  Shutterstock"/>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b="21647"/>
          <a:stretch/>
        </p:blipFill>
        <p:spPr bwMode="auto">
          <a:xfrm>
            <a:off x="8654599" y="-2817847"/>
            <a:ext cx="3305175" cy="2089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10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0C4E90-F32E-4977-90B1-382001A0C192}" type="datetimeFigureOut">
              <a:rPr lang="en-US" smtClean="0"/>
              <a:t>1/22/2023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33956984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2050" name="Picture 2" descr="18,826 BEST Royal Blue And Gold Background IMAGES, STOCK PHOTOS &amp;amp; VECTORS |  Adobe Stock"/>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133600" y="129381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133600" y="377348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8331" t="16389" r="7174" b="11389"/>
          <a:stretch/>
        </p:blipFill>
        <p:spPr>
          <a:xfrm>
            <a:off x="10248900" y="0"/>
            <a:ext cx="1943100" cy="1906438"/>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46342" y="6318781"/>
            <a:ext cx="5045658" cy="535516"/>
          </a:xfrm>
          <a:prstGeom prst="rect">
            <a:avLst/>
          </a:prstGeom>
        </p:spPr>
      </p:pic>
      <p:pic>
        <p:nvPicPr>
          <p:cNvPr id="4" name="Picture 3"/>
          <p:cNvPicPr>
            <a:picLocks noChangeAspect="1"/>
          </p:cNvPicPr>
          <p:nvPr userDrawn="1"/>
        </p:nvPicPr>
        <p:blipFill>
          <a:blip r:embed="rId5"/>
          <a:stretch>
            <a:fillRect/>
          </a:stretch>
        </p:blipFill>
        <p:spPr>
          <a:xfrm>
            <a:off x="293239" y="6249220"/>
            <a:ext cx="6559865" cy="566977"/>
          </a:xfrm>
          <a:prstGeom prst="rect">
            <a:avLst/>
          </a:prstGeom>
        </p:spPr>
      </p:pic>
    </p:spTree>
    <p:extLst>
      <p:ext uri="{BB962C8B-B14F-4D97-AF65-F5344CB8AC3E}">
        <p14:creationId xmlns:p14="http://schemas.microsoft.com/office/powerpoint/2010/main" val="13340268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365125"/>
            <a:ext cx="10763250" cy="1325563"/>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990600" y="1825625"/>
            <a:ext cx="107632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0C4E90-F32E-4977-90B1-382001A0C192}" type="datetimeFigureOut">
              <a:rPr lang="en-US" smtClean="0"/>
              <a:t>1/22/2023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10720456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0C4E90-F32E-4977-90B1-382001A0C192}" type="datetimeFigureOut">
              <a:rPr lang="en-US" smtClean="0"/>
              <a:t>1/22/2023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25596141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0C4E90-F32E-4977-90B1-382001A0C192}" type="datetimeFigureOut">
              <a:rPr lang="en-US" smtClean="0"/>
              <a:t>1/22/2023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9485669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0C4E90-F32E-4977-90B1-382001A0C192}" type="datetimeFigureOut">
              <a:rPr lang="en-US" smtClean="0"/>
              <a:t>1/22/2023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40153386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0C4E90-F32E-4977-90B1-382001A0C192}" type="datetimeFigureOut">
              <a:rPr lang="en-US" smtClean="0"/>
              <a:t>1/22/2023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39171457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0C4E90-F32E-4977-90B1-382001A0C192}" type="datetimeFigureOut">
              <a:rPr lang="en-US" smtClean="0"/>
              <a:t>1/22/2023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4468903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0C4E90-F32E-4977-90B1-382001A0C192}" type="datetimeFigureOut">
              <a:rPr lang="en-US" smtClean="0"/>
              <a:t>1/22/2023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42639440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0C4E90-F32E-4977-90B1-382001A0C192}" type="datetimeFigureOut">
              <a:rPr lang="en-US" smtClean="0"/>
              <a:t>1/22/2023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20193147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0C4E90-F32E-4977-90B1-382001A0C192}" type="datetimeFigureOut">
              <a:rPr lang="en-US" smtClean="0"/>
              <a:t>1/22/2023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386252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0C4E90-F32E-4977-90B1-382001A0C192}" type="datetimeFigureOut">
              <a:rPr lang="en-US" smtClean="0"/>
              <a:t>1/22/2023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33732051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0C4E90-F32E-4977-90B1-382001A0C192}" type="datetimeFigureOut">
              <a:rPr lang="en-US" smtClean="0"/>
              <a:t>1/22/2023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1921869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0C4E90-F32E-4977-90B1-382001A0C192}" type="datetimeFigureOut">
              <a:rPr lang="en-US" smtClean="0"/>
              <a:t>1/22/2023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3890823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0C4E90-F32E-4977-90B1-382001A0C192}" type="datetimeFigureOut">
              <a:rPr lang="en-US" smtClean="0"/>
              <a:t>1/22/2023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871328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0C4E90-F32E-4977-90B1-382001A0C192}" type="datetimeFigureOut">
              <a:rPr lang="en-US" smtClean="0"/>
              <a:t>1/22/2023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B84591A-0390-40F8-839C-D1BED528F914}" type="slidenum">
              <a:rPr lang="en-US" smtClean="0"/>
              <a:t>‹#›</a:t>
            </a:fld>
            <a:endParaRPr lang="en-US"/>
          </a:p>
        </p:txBody>
      </p:sp>
    </p:spTree>
    <p:extLst>
      <p:ext uri="{BB962C8B-B14F-4D97-AF65-F5344CB8AC3E}">
        <p14:creationId xmlns:p14="http://schemas.microsoft.com/office/powerpoint/2010/main" val="2101550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3.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3.jpe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0.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27,351 Black background and fuchsia Images, Stock Photos &amp; Vectors |  Shutterstock"/>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b="13246"/>
          <a:stretch/>
        </p:blipFill>
        <p:spPr bwMode="auto">
          <a:xfrm>
            <a:off x="-152400" y="-202673"/>
            <a:ext cx="12344400" cy="70606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userDrawn="1">
            <p:ph type="title"/>
          </p:nvPr>
        </p:nvSpPr>
        <p:spPr>
          <a:xfrm>
            <a:off x="1028700" y="365125"/>
            <a:ext cx="10744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userDrawn="1">
            <p:ph type="body" idx="1"/>
          </p:nvPr>
        </p:nvSpPr>
        <p:spPr>
          <a:xfrm>
            <a:off x="1028700" y="1825625"/>
            <a:ext cx="107442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0C4E90-F32E-4977-90B1-382001A0C192}" type="datetimeFigureOut">
              <a:rPr lang="en-US" smtClean="0"/>
              <a:t>1/22/2023</a:t>
            </a:fld>
            <a:endParaRPr lang="en-US"/>
          </a:p>
        </p:txBody>
      </p:sp>
      <p:pic>
        <p:nvPicPr>
          <p:cNvPr id="11" name="Picture 10"/>
          <p:cNvPicPr>
            <a:picLocks noChangeAspect="1"/>
          </p:cNvPicPr>
          <p:nvPr userDrawn="1"/>
        </p:nvPicPr>
        <p:blipFill>
          <a:blip r:embed="rId15"/>
          <a:stretch>
            <a:fillRect/>
          </a:stretch>
        </p:blipFill>
        <p:spPr>
          <a:xfrm>
            <a:off x="115312" y="6179263"/>
            <a:ext cx="12000488" cy="594759"/>
          </a:xfrm>
          <a:prstGeom prst="rect">
            <a:avLst/>
          </a:prstGeom>
        </p:spPr>
      </p:pic>
    </p:spTree>
    <p:extLst>
      <p:ext uri="{BB962C8B-B14F-4D97-AF65-F5344CB8AC3E}">
        <p14:creationId xmlns:p14="http://schemas.microsoft.com/office/powerpoint/2010/main" val="3891751731"/>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 id="2147484104" r:id="rId12"/>
  </p:sldLayoutIdLst>
  <p:txStyles>
    <p:titleStyle>
      <a:lvl1pPr algn="ctr" defTabSz="914400" rtl="0" eaLnBrk="1" latinLnBrk="0" hangingPunct="1">
        <a:lnSpc>
          <a:spcPct val="90000"/>
        </a:lnSpc>
        <a:spcBef>
          <a:spcPct val="0"/>
        </a:spcBef>
        <a:buNone/>
        <a:defRPr sz="4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27,351 Black background and fuchsia Images, Stock Photos &amp; Vectors |  Shutterstock"/>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b="13246"/>
          <a:stretch/>
        </p:blipFill>
        <p:spPr bwMode="auto">
          <a:xfrm>
            <a:off x="-152400" y="-202673"/>
            <a:ext cx="12344400" cy="70606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userDrawn="1">
            <p:ph type="title"/>
          </p:nvPr>
        </p:nvSpPr>
        <p:spPr>
          <a:xfrm>
            <a:off x="1028700" y="-58897"/>
            <a:ext cx="10744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userDrawn="1">
            <p:ph type="body" idx="1"/>
          </p:nvPr>
        </p:nvSpPr>
        <p:spPr>
          <a:xfrm>
            <a:off x="1028700" y="1410442"/>
            <a:ext cx="10744200" cy="476652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0C4E90-F32E-4977-90B1-382001A0C192}" type="datetimeFigureOut">
              <a:rPr lang="en-US" smtClean="0"/>
              <a:t>1/22/2023</a:t>
            </a:fld>
            <a:endParaRPr lang="en-US"/>
          </a:p>
        </p:txBody>
      </p:sp>
      <p:pic>
        <p:nvPicPr>
          <p:cNvPr id="11" name="Picture 10"/>
          <p:cNvPicPr>
            <a:picLocks noChangeAspect="1"/>
          </p:cNvPicPr>
          <p:nvPr userDrawn="1"/>
        </p:nvPicPr>
        <p:blipFill>
          <a:blip r:embed="rId15"/>
          <a:stretch>
            <a:fillRect/>
          </a:stretch>
        </p:blipFill>
        <p:spPr>
          <a:xfrm>
            <a:off x="77212" y="6141163"/>
            <a:ext cx="12000488" cy="594759"/>
          </a:xfrm>
          <a:prstGeom prst="rect">
            <a:avLst/>
          </a:prstGeom>
        </p:spPr>
      </p:pic>
      <p:pic>
        <p:nvPicPr>
          <p:cNvPr id="7" name="Picture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850721" y="0"/>
            <a:ext cx="1169829" cy="11698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21149494"/>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Lst>
  <p:txStyles>
    <p:titleStyle>
      <a:lvl1pPr algn="ctr" defTabSz="914400" rtl="0" eaLnBrk="1" latinLnBrk="0" hangingPunct="1">
        <a:lnSpc>
          <a:spcPct val="90000"/>
        </a:lnSpc>
        <a:spcBef>
          <a:spcPct val="0"/>
        </a:spcBef>
        <a:buNone/>
        <a:defRPr sz="4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Blue Purple Wallpapers &amp; Background Beautiful Best Available For Download  Blue Purple Photos Free On Zicxa.com Images"/>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rot="16200000">
            <a:off x="2917827" y="-2917826"/>
            <a:ext cx="6356349" cy="12192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userDrawn="1">
            <p:ph type="title"/>
          </p:nvPr>
        </p:nvSpPr>
        <p:spPr>
          <a:xfrm>
            <a:off x="1028700" y="365125"/>
            <a:ext cx="10744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userDrawn="1">
            <p:ph type="body" idx="1"/>
          </p:nvPr>
        </p:nvSpPr>
        <p:spPr>
          <a:xfrm>
            <a:off x="1028700" y="1825625"/>
            <a:ext cx="107442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0C4E90-F32E-4977-90B1-382001A0C192}" type="datetimeFigureOut">
              <a:rPr lang="en-US" smtClean="0"/>
              <a:t>1/22/2023</a:t>
            </a:fld>
            <a:endParaRPr lang="en-US"/>
          </a:p>
        </p:txBody>
      </p:sp>
      <p:sp>
        <p:nvSpPr>
          <p:cNvPr id="5" name="Rectangle 4"/>
          <p:cNvSpPr/>
          <p:nvPr userDrawn="1"/>
        </p:nvSpPr>
        <p:spPr>
          <a:xfrm>
            <a:off x="0" y="6159501"/>
            <a:ext cx="12192000" cy="698499"/>
          </a:xfrm>
          <a:prstGeom prst="rect">
            <a:avLst/>
          </a:prstGeom>
          <a:solidFill>
            <a:srgbClr val="AD3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5"/>
          <a:stretch>
            <a:fillRect/>
          </a:stretch>
        </p:blipFill>
        <p:spPr>
          <a:xfrm>
            <a:off x="115312" y="6211013"/>
            <a:ext cx="12000488" cy="594759"/>
          </a:xfrm>
          <a:prstGeom prst="rect">
            <a:avLst/>
          </a:prstGeom>
        </p:spPr>
      </p:pic>
      <p:pic>
        <p:nvPicPr>
          <p:cNvPr id="27" name="Picture 2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812621" y="201771"/>
            <a:ext cx="1169829" cy="11698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225590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lnSpc>
          <a:spcPct val="90000"/>
        </a:lnSpc>
        <a:spcBef>
          <a:spcPct val="0"/>
        </a:spcBef>
        <a:buNone/>
        <a:defRPr sz="4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8" name="Picture 4" descr="Blue Purple Wallpapers &amp; Background Beautiful Best Available For Download  Blue Purple Photos Free On Zicxa.com Images"/>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b="2693"/>
          <a:stretch/>
        </p:blipFill>
        <p:spPr bwMode="auto">
          <a:xfrm>
            <a:off x="-4" y="-24122"/>
            <a:ext cx="12192003" cy="68821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userDrawn="1">
            <p:ph type="title"/>
          </p:nvPr>
        </p:nvSpPr>
        <p:spPr>
          <a:xfrm>
            <a:off x="1028700" y="365125"/>
            <a:ext cx="10744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userDrawn="1">
            <p:ph type="body" idx="1"/>
          </p:nvPr>
        </p:nvSpPr>
        <p:spPr>
          <a:xfrm>
            <a:off x="1028700" y="1825625"/>
            <a:ext cx="107442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0C4E90-F32E-4977-90B1-382001A0C192}" type="datetimeFigureOut">
              <a:rPr lang="en-US" smtClean="0"/>
              <a:t>1/22/2023</a:t>
            </a:fld>
            <a:endParaRPr lang="en-US"/>
          </a:p>
        </p:txBody>
      </p:sp>
      <p:pic>
        <p:nvPicPr>
          <p:cNvPr id="14" name="Picture 13"/>
          <p:cNvPicPr>
            <a:picLocks noChangeAspect="1"/>
          </p:cNvPicPr>
          <p:nvPr userDrawn="1"/>
        </p:nvPicPr>
        <p:blipFill>
          <a:blip r:embed="rId15"/>
          <a:stretch>
            <a:fillRect/>
          </a:stretch>
        </p:blipFill>
        <p:spPr>
          <a:xfrm>
            <a:off x="115312" y="6185613"/>
            <a:ext cx="12000488" cy="594759"/>
          </a:xfrm>
          <a:prstGeom prst="rect">
            <a:avLst/>
          </a:prstGeom>
        </p:spPr>
      </p:pic>
      <p:pic>
        <p:nvPicPr>
          <p:cNvPr id="16" name="Picture 15"/>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812621" y="201771"/>
            <a:ext cx="1169829" cy="11698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29323233"/>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Lst>
  <p:txStyles>
    <p:titleStyle>
      <a:lvl1pPr algn="ctr" defTabSz="914400" rtl="0" eaLnBrk="1" latinLnBrk="0" hangingPunct="1">
        <a:lnSpc>
          <a:spcPct val="90000"/>
        </a:lnSpc>
        <a:spcBef>
          <a:spcPct val="0"/>
        </a:spcBef>
        <a:buNone/>
        <a:defRPr sz="4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Blue Purple Wallpapers &amp; Background Beautiful Best Available For Download  Blue Purple Photos Free On Zicxa.com Images"/>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rot="16200000">
            <a:off x="2917827" y="-2917826"/>
            <a:ext cx="6356349" cy="12192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userDrawn="1">
            <p:ph type="title"/>
          </p:nvPr>
        </p:nvSpPr>
        <p:spPr>
          <a:xfrm>
            <a:off x="1028700" y="365125"/>
            <a:ext cx="10744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userDrawn="1">
            <p:ph type="body" idx="1"/>
          </p:nvPr>
        </p:nvSpPr>
        <p:spPr>
          <a:xfrm>
            <a:off x="1028700" y="1825625"/>
            <a:ext cx="107442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0C4E90-F32E-4977-90B1-382001A0C192}" type="datetimeFigureOut">
              <a:rPr lang="en-US" smtClean="0"/>
              <a:t>1/22/2023</a:t>
            </a:fld>
            <a:endParaRPr lang="en-US"/>
          </a:p>
        </p:txBody>
      </p:sp>
      <p:sp>
        <p:nvSpPr>
          <p:cNvPr id="5" name="Rectangle 4"/>
          <p:cNvSpPr/>
          <p:nvPr userDrawn="1"/>
        </p:nvSpPr>
        <p:spPr>
          <a:xfrm>
            <a:off x="0" y="6159501"/>
            <a:ext cx="12192000" cy="698499"/>
          </a:xfrm>
          <a:prstGeom prst="rect">
            <a:avLst/>
          </a:prstGeom>
          <a:solidFill>
            <a:srgbClr val="100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5"/>
          <a:stretch>
            <a:fillRect/>
          </a:stretch>
        </p:blipFill>
        <p:spPr>
          <a:xfrm>
            <a:off x="115312" y="6211013"/>
            <a:ext cx="12000488" cy="594759"/>
          </a:xfrm>
          <a:prstGeom prst="rect">
            <a:avLst/>
          </a:prstGeom>
        </p:spPr>
      </p:pic>
    </p:spTree>
    <p:extLst>
      <p:ext uri="{BB962C8B-B14F-4D97-AF65-F5344CB8AC3E}">
        <p14:creationId xmlns:p14="http://schemas.microsoft.com/office/powerpoint/2010/main" val="3467506931"/>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 id="2147484155" r:id="rId12"/>
  </p:sldLayoutIdLst>
  <p:txStyles>
    <p:titleStyle>
      <a:lvl1pPr algn="ctr" defTabSz="914400" rtl="0" eaLnBrk="1" latinLnBrk="0" hangingPunct="1">
        <a:lnSpc>
          <a:spcPct val="90000"/>
        </a:lnSpc>
        <a:spcBef>
          <a:spcPct val="0"/>
        </a:spcBef>
        <a:buNone/>
        <a:defRPr sz="4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BDE2C-6B33-4805-9670-F17AF7AF259E}"/>
              </a:ext>
            </a:extLst>
          </p:cNvPr>
          <p:cNvSpPr>
            <a:spLocks noGrp="1"/>
          </p:cNvSpPr>
          <p:nvPr>
            <p:ph type="title"/>
          </p:nvPr>
        </p:nvSpPr>
        <p:spPr>
          <a:xfrm>
            <a:off x="5089723" y="2676724"/>
            <a:ext cx="5840810" cy="2327275"/>
          </a:xfrm>
        </p:spPr>
        <p:txBody>
          <a:bodyPr>
            <a:noAutofit/>
          </a:bodyPr>
          <a:lstStyle/>
          <a:p>
            <a:r>
              <a:rPr kumimoji="0" lang="en-US" sz="6000" b="1" i="0" u="none" strike="noStrike" kern="1200" cap="none" spc="0" normalizeH="0" baseline="0" noProof="0" dirty="0">
                <a:ln>
                  <a:noFill/>
                </a:ln>
                <a:uLnTx/>
                <a:uFillTx/>
                <a:latin typeface="Trebuchet MS" panose="020B0603020202020204"/>
              </a:rPr>
              <a:t>ACHIEVEMENTS AND</a:t>
            </a:r>
            <a:r>
              <a:rPr kumimoji="0" lang="en-US" sz="6000" b="1" i="0" u="none" strike="noStrike" kern="1200" cap="none" spc="0" normalizeH="0" noProof="0" dirty="0">
                <a:ln>
                  <a:noFill/>
                </a:ln>
                <a:uLnTx/>
                <a:uFillTx/>
                <a:latin typeface="Trebuchet MS" panose="020B0603020202020204"/>
              </a:rPr>
              <a:t> A</a:t>
            </a:r>
            <a:r>
              <a:rPr kumimoji="0" lang="en-US" sz="6000" b="1" i="0" u="none" strike="noStrike" kern="1200" cap="none" spc="0" normalizeH="0" baseline="0" noProof="0" dirty="0">
                <a:ln>
                  <a:noFill/>
                </a:ln>
                <a:uLnTx/>
                <a:uFillTx/>
                <a:latin typeface="Trebuchet MS" panose="020B0603020202020204"/>
              </a:rPr>
              <a:t>WARDS</a:t>
            </a:r>
            <a:br>
              <a:rPr kumimoji="0" lang="en-US" sz="6000" b="1" i="0" u="none" strike="noStrike" kern="1200" cap="none" spc="0" normalizeH="0" baseline="0" noProof="0" dirty="0">
                <a:ln>
                  <a:noFill/>
                </a:ln>
                <a:uLnTx/>
                <a:uFillTx/>
                <a:latin typeface="Trebuchet MS" panose="020B0603020202020204"/>
              </a:rPr>
            </a:br>
            <a:r>
              <a:rPr kumimoji="0" lang="en-US" sz="6000" b="1" i="0" u="none" strike="noStrike" kern="1200" cap="none" spc="0" normalizeH="0" baseline="0" noProof="0" dirty="0">
                <a:ln>
                  <a:noFill/>
                </a:ln>
                <a:uLnTx/>
                <a:uFillTx/>
                <a:latin typeface="Trebuchet MS" panose="020B0603020202020204"/>
              </a:rPr>
              <a:t>2022-2023</a:t>
            </a:r>
            <a:endParaRPr lang="en-US" sz="6000" dirty="0"/>
          </a:p>
        </p:txBody>
      </p:sp>
      <p:sp>
        <p:nvSpPr>
          <p:cNvPr id="3" name="Subtitle 2">
            <a:extLst>
              <a:ext uri="{FF2B5EF4-FFF2-40B4-BE49-F238E27FC236}">
                <a16:creationId xmlns:a16="http://schemas.microsoft.com/office/drawing/2014/main" id="{795D6865-C28C-4250-92E6-405E2826A1AF}"/>
              </a:ext>
            </a:extLst>
          </p:cNvPr>
          <p:cNvSpPr>
            <a:spLocks noGrp="1"/>
          </p:cNvSpPr>
          <p:nvPr>
            <p:ph type="subTitle" idx="4294967295"/>
          </p:nvPr>
        </p:nvSpPr>
        <p:spPr>
          <a:xfrm>
            <a:off x="1927225" y="33139"/>
            <a:ext cx="8797925" cy="1482725"/>
          </a:xfrm>
        </p:spPr>
        <p:txBody>
          <a:bodyPr>
            <a:normAutofit/>
          </a:bodyPr>
          <a:lstStyle/>
          <a:p>
            <a:pPr marL="0" indent="0" algn="ctr">
              <a:buNone/>
            </a:pPr>
            <a:r>
              <a:rPr kumimoji="0" lang="en-US" sz="4400" b="1" i="0" u="none" strike="noStrike" kern="120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OPTIMIST INTERNATIONAL CARIBBEAN DISTRICT</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226" y="1725613"/>
            <a:ext cx="4229497" cy="42294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8264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5843"/>
            <a:ext cx="10137648" cy="1325563"/>
          </a:xfrm>
        </p:spPr>
        <p:txBody>
          <a:bodyPr>
            <a:normAutofit/>
          </a:bodyPr>
          <a:lstStyle/>
          <a:p>
            <a:r>
              <a:rPr lang="en-US" b="1" dirty="0">
                <a:solidFill>
                  <a:srgbClr val="D533BE"/>
                </a:solidFill>
                <a:latin typeface="Times New Roman" panose="02020603050405020304" pitchFamily="18" charset="0"/>
                <a:cs typeface="Times New Roman" panose="02020603050405020304" pitchFamily="18" charset="0"/>
              </a:rPr>
              <a:t>Most Outstanding JOI Club Award</a:t>
            </a:r>
            <a:endParaRPr lang="en-US" dirty="0">
              <a:solidFill>
                <a:srgbClr val="D533BE"/>
              </a:solidFill>
            </a:endParaRPr>
          </a:p>
        </p:txBody>
      </p:sp>
      <p:sp>
        <p:nvSpPr>
          <p:cNvPr id="3" name="Content Placeholder 2"/>
          <p:cNvSpPr>
            <a:spLocks noGrp="1"/>
          </p:cNvSpPr>
          <p:nvPr>
            <p:ph idx="1"/>
          </p:nvPr>
        </p:nvSpPr>
        <p:spPr>
          <a:xfrm>
            <a:off x="780288" y="1627631"/>
            <a:ext cx="10860024" cy="4512755"/>
          </a:xfrm>
        </p:spPr>
        <p:txBody>
          <a:bodyPr vert="horz" wrap="square" lIns="91440" tIns="45720" rIns="91440" bIns="45720" numCol="1" anchor="t">
            <a:normAutofit/>
          </a:bodyPr>
          <a:lstStyle/>
          <a:p>
            <a:pPr>
              <a:buSzPct val="100000"/>
              <a:buFont typeface="Wingdings" panose="05000000000000000000" pitchFamily="2" charset="2"/>
              <a:buChar char="§"/>
            </a:pPr>
            <a:r>
              <a:rPr lang="en-US" b="1" dirty="0">
                <a:solidFill>
                  <a:srgbClr val="92D050"/>
                </a:solidFill>
              </a:rPr>
              <a:t>Incentive:</a:t>
            </a:r>
            <a:r>
              <a:rPr lang="en-US" b="1" dirty="0">
                <a:solidFill>
                  <a:srgbClr val="FFC000"/>
                </a:solidFill>
              </a:rPr>
              <a:t> </a:t>
            </a:r>
            <a:r>
              <a:rPr lang="en-US" b="1" dirty="0"/>
              <a:t>Plaque </a:t>
            </a:r>
          </a:p>
          <a:p>
            <a:pPr marL="0" indent="0">
              <a:buSzPct val="80000"/>
              <a:buNone/>
            </a:pPr>
            <a:endParaRPr lang="ko-KR" altLang="en-US" sz="2000" b="1" dirty="0"/>
          </a:p>
          <a:p>
            <a:pPr latinLnBrk="0">
              <a:buSzPct val="100000"/>
              <a:buFont typeface="Wingdings" panose="05000000000000000000" pitchFamily="2" charset="2"/>
              <a:buChar char="§"/>
            </a:pPr>
            <a:r>
              <a:rPr lang="en-US" b="1" dirty="0">
                <a:solidFill>
                  <a:srgbClr val="D533BE"/>
                </a:solidFill>
              </a:rPr>
              <a:t>Eligibility:</a:t>
            </a:r>
            <a:r>
              <a:rPr lang="en-US" b="1" dirty="0">
                <a:solidFill>
                  <a:srgbClr val="FFC000"/>
                </a:solidFill>
              </a:rPr>
              <a:t> </a:t>
            </a:r>
            <a:endParaRPr lang="ko-KR" altLang="en-US" b="1" dirty="0">
              <a:solidFill>
                <a:srgbClr val="FFC000"/>
              </a:solidFill>
            </a:endParaRPr>
          </a:p>
          <a:p>
            <a:pPr latinLnBrk="0">
              <a:buFont typeface="Wingdings" panose="05000000000000000000" pitchFamily="2" charset="2"/>
              <a:buChar char="§"/>
            </a:pPr>
            <a:r>
              <a:rPr lang="en-US" b="1" u="sng" dirty="0">
                <a:solidFill>
                  <a:srgbClr val="D533BE"/>
                </a:solidFill>
              </a:rPr>
              <a:t>Awarded to the most outstanding JOI Club which:</a:t>
            </a:r>
            <a:endParaRPr lang="ko-KR" altLang="en-US" b="1" u="sng" dirty="0">
              <a:solidFill>
                <a:srgbClr val="D533BE"/>
              </a:solidFill>
            </a:endParaRPr>
          </a:p>
          <a:p>
            <a:pPr lvl="1">
              <a:buSzPct val="80000"/>
            </a:pPr>
            <a:r>
              <a:rPr lang="en-US" sz="2200" b="1" dirty="0"/>
              <a:t>Meets its financial obligations to Optimist International </a:t>
            </a:r>
            <a:endParaRPr lang="ko-KR" altLang="en-US" sz="2200" b="1" dirty="0"/>
          </a:p>
          <a:p>
            <a:pPr lvl="1">
              <a:buSzPct val="80000"/>
            </a:pPr>
            <a:r>
              <a:rPr lang="en-US" sz="2200" b="1" dirty="0"/>
              <a:t>Has the highest percentage growth and retention for the Optimist Year 2022-2023</a:t>
            </a:r>
          </a:p>
          <a:p>
            <a:pPr lvl="1">
              <a:buSzPct val="80000"/>
            </a:pPr>
            <a:r>
              <a:rPr lang="en-US" sz="2200" b="1" dirty="0"/>
              <a:t>Participates in at least one joint club meeting/project with another JOI club or an adult club  </a:t>
            </a:r>
            <a:endParaRPr lang="ko-KR" altLang="en-US" sz="2200" b="1" dirty="0"/>
          </a:p>
          <a:p>
            <a:pPr lvl="1">
              <a:buSzPct val="80000"/>
            </a:pPr>
            <a:r>
              <a:rPr lang="en-US" sz="2200" b="1" dirty="0"/>
              <a:t>Organizes and executes at least three (3) projects including the District’s flagship project.</a:t>
            </a:r>
            <a:endParaRPr lang="ko-KR" altLang="en-US" sz="2200" dirty="0"/>
          </a:p>
          <a:p>
            <a:pPr marL="0" indent="0" latinLnBrk="0">
              <a:buClr>
                <a:srgbClr val="EB3D9F"/>
              </a:buClr>
              <a:buSzPct val="80000"/>
              <a:buNone/>
            </a:pPr>
            <a:endParaRPr lang="ko-KR" altLang="en-US" dirty="0"/>
          </a:p>
        </p:txBody>
      </p:sp>
    </p:spTree>
    <p:extLst>
      <p:ext uri="{BB962C8B-B14F-4D97-AF65-F5344CB8AC3E}">
        <p14:creationId xmlns:p14="http://schemas.microsoft.com/office/powerpoint/2010/main" val="1288075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024" y="180707"/>
            <a:ext cx="9817608" cy="1325563"/>
          </a:xfrm>
        </p:spPr>
        <p:txBody>
          <a:bodyPr>
            <a:noAutofit/>
          </a:bodyPr>
          <a:lstStyle/>
          <a:p>
            <a:r>
              <a:rPr lang="en-US" sz="4600" b="1" dirty="0">
                <a:solidFill>
                  <a:srgbClr val="D533BE"/>
                </a:solidFill>
                <a:latin typeface="Times New Roman" panose="02020603050405020304" pitchFamily="18" charset="0"/>
                <a:cs typeface="Times New Roman" panose="02020603050405020304" pitchFamily="18" charset="0"/>
              </a:rPr>
              <a:t>Community Project </a:t>
            </a:r>
            <a:r>
              <a:rPr lang="en-US" sz="4600" dirty="0">
                <a:solidFill>
                  <a:srgbClr val="D533BE"/>
                </a:solidFill>
                <a:latin typeface="Times New Roman" panose="02020603050405020304" pitchFamily="18" charset="0"/>
                <a:cs typeface="Times New Roman" panose="02020603050405020304" pitchFamily="18" charset="0"/>
              </a:rPr>
              <a:t>of th</a:t>
            </a:r>
            <a:r>
              <a:rPr lang="en-US" sz="4600" b="1" dirty="0">
                <a:solidFill>
                  <a:srgbClr val="D533BE"/>
                </a:solidFill>
                <a:latin typeface="Times New Roman" panose="02020603050405020304" pitchFamily="18" charset="0"/>
                <a:cs typeface="Times New Roman" panose="02020603050405020304" pitchFamily="18" charset="0"/>
              </a:rPr>
              <a:t>e Year Award</a:t>
            </a:r>
            <a:endParaRPr lang="en-US" sz="4600" dirty="0">
              <a:solidFill>
                <a:srgbClr val="D533BE"/>
              </a:solidFill>
            </a:endParaRPr>
          </a:p>
        </p:txBody>
      </p:sp>
      <p:sp>
        <p:nvSpPr>
          <p:cNvPr id="3" name="Content Placeholder 2"/>
          <p:cNvSpPr txBox="1">
            <a:spLocks noGrp="1"/>
          </p:cNvSpPr>
          <p:nvPr>
            <p:ph idx="1"/>
          </p:nvPr>
        </p:nvSpPr>
        <p:spPr>
          <a:xfrm>
            <a:off x="813816" y="1615155"/>
            <a:ext cx="10940034" cy="4561808"/>
          </a:xfrm>
          <a:prstGeom prst="rect">
            <a:avLst/>
          </a:prstGeom>
        </p:spPr>
        <p:txBody>
          <a:bodyPr vert="horz" wrap="square" lIns="91440" tIns="45720" rIns="91440" bIns="45720" numCol="1" anchor="t">
            <a:noAutofit/>
          </a:bodyPr>
          <a:lstStyle/>
          <a:p>
            <a:pPr latinLnBrk="0">
              <a:buSzPct val="100000"/>
              <a:buFont typeface="Wingdings" panose="05000000000000000000" pitchFamily="2" charset="2"/>
              <a:buChar char="§"/>
            </a:pPr>
            <a:r>
              <a:rPr lang="en-US" b="1" dirty="0">
                <a:solidFill>
                  <a:srgbClr val="92D050"/>
                </a:solidFill>
              </a:rPr>
              <a:t>Incentive:  </a:t>
            </a:r>
            <a:r>
              <a:rPr lang="en-US" b="1" dirty="0"/>
              <a:t>Banner Patch</a:t>
            </a:r>
          </a:p>
          <a:p>
            <a:pPr marL="0" indent="0" latinLnBrk="0">
              <a:buSzPct val="80000"/>
              <a:buNone/>
            </a:pPr>
            <a:endParaRPr lang="ko-KR" altLang="en-US" b="1" dirty="0"/>
          </a:p>
          <a:p>
            <a:pPr latinLnBrk="0">
              <a:buSzPct val="100000"/>
              <a:buFont typeface="Wingdings" panose="05000000000000000000" pitchFamily="2" charset="2"/>
              <a:buChar char="§"/>
            </a:pPr>
            <a:r>
              <a:rPr lang="en-US" b="1" dirty="0">
                <a:solidFill>
                  <a:srgbClr val="D533BE"/>
                </a:solidFill>
              </a:rPr>
              <a:t>Eligibility:</a:t>
            </a:r>
            <a:endParaRPr lang="ko-KR" altLang="en-US" b="1" dirty="0">
              <a:solidFill>
                <a:srgbClr val="D533BE"/>
              </a:solidFill>
            </a:endParaRPr>
          </a:p>
          <a:p>
            <a:pPr latinLnBrk="0">
              <a:buFont typeface="Wingdings" panose="05000000000000000000" pitchFamily="2" charset="2"/>
              <a:buChar char="§"/>
            </a:pPr>
            <a:r>
              <a:rPr lang="en-US" b="1" u="sng" dirty="0">
                <a:solidFill>
                  <a:srgbClr val="D533BE"/>
                </a:solidFill>
              </a:rPr>
              <a:t>To be awarded to the club:</a:t>
            </a:r>
            <a:endParaRPr lang="ko-KR" altLang="en-US" b="1" u="sng" dirty="0">
              <a:solidFill>
                <a:srgbClr val="D533BE"/>
              </a:solidFill>
            </a:endParaRPr>
          </a:p>
          <a:p>
            <a:pPr lvl="1">
              <a:buClr>
                <a:prstClr val="white"/>
              </a:buClr>
              <a:buSzPct val="80000"/>
            </a:pPr>
            <a:r>
              <a:rPr lang="en-US" altLang="ko-KR" sz="1800" b="1" dirty="0">
                <a:solidFill>
                  <a:prstClr val="white"/>
                </a:solidFill>
              </a:rPr>
              <a:t>Whose project has :</a:t>
            </a:r>
          </a:p>
          <a:p>
            <a:pPr lvl="2">
              <a:buClr>
                <a:prstClr val="white"/>
              </a:buClr>
              <a:buSzPct val="80000"/>
            </a:pPr>
            <a:r>
              <a:rPr lang="en-US" altLang="ko-KR" sz="1800" b="1" dirty="0">
                <a:solidFill>
                  <a:prstClr val="white"/>
                </a:solidFill>
              </a:rPr>
              <a:t>The greatest reach in the community (assessment based on the number of persons benefitting)</a:t>
            </a:r>
            <a:endParaRPr lang="ko-KR" altLang="en-US" sz="1800" b="1" dirty="0">
              <a:solidFill>
                <a:prstClr val="white"/>
              </a:solidFill>
            </a:endParaRPr>
          </a:p>
          <a:p>
            <a:pPr lvl="2">
              <a:buSzPct val="80000"/>
            </a:pPr>
            <a:r>
              <a:rPr lang="en-US" sz="1800" b="1" dirty="0"/>
              <a:t>Greatest media exposure to Optimism.</a:t>
            </a:r>
          </a:p>
          <a:p>
            <a:pPr marL="914400" lvl="2" indent="0">
              <a:buSzPct val="80000"/>
              <a:buNone/>
            </a:pPr>
            <a:r>
              <a:rPr lang="en-US" sz="1800" b="1" dirty="0">
                <a:solidFill>
                  <a:prstClr val="white"/>
                </a:solidFill>
              </a:rPr>
              <a:t>Copies of  all articles (or links thereto) related to the project and/or recordings of any media interviews (or links thereto) must be included with the application form.</a:t>
            </a:r>
            <a:endParaRPr lang="ko-KR" altLang="en-US" sz="1800" b="1" dirty="0">
              <a:solidFill>
                <a:schemeClr val="tx1"/>
              </a:solidFill>
            </a:endParaRPr>
          </a:p>
          <a:p>
            <a:pPr lvl="0">
              <a:buFont typeface="Wingdings" panose="05000000000000000000" pitchFamily="2" charset="2"/>
              <a:buChar char="§"/>
            </a:pPr>
            <a:r>
              <a:rPr lang="en-US" sz="2400" b="1" dirty="0">
                <a:solidFill>
                  <a:srgbClr val="92D050"/>
                </a:solidFill>
                <a:effectLst>
                  <a:outerShdw blurRad="38100" dist="38100" dir="2700000" algn="tl">
                    <a:srgbClr val="000000">
                      <a:alpha val="43137"/>
                    </a:srgbClr>
                  </a:outerShdw>
                </a:effectLst>
              </a:rPr>
              <a:t>How to Apply:</a:t>
            </a:r>
          </a:p>
          <a:p>
            <a:pPr lvl="1"/>
            <a:r>
              <a:rPr lang="en-US" sz="1800" b="1" dirty="0">
                <a:solidFill>
                  <a:prstClr val="white"/>
                </a:solidFill>
              </a:rPr>
              <a:t>Submit application by October 15, 2023 using the Google link provided.</a:t>
            </a:r>
          </a:p>
          <a:p>
            <a:pPr marL="0" indent="0" latinLnBrk="0">
              <a:buClr>
                <a:srgbClr val="EB3D9F"/>
              </a:buClr>
              <a:buSzPct val="80000"/>
              <a:buNone/>
            </a:pPr>
            <a:endParaRPr lang="ko-KR" altLang="en-US" sz="2400" dirty="0"/>
          </a:p>
        </p:txBody>
      </p:sp>
    </p:spTree>
    <p:extLst>
      <p:ext uri="{BB962C8B-B14F-4D97-AF65-F5344CB8AC3E}">
        <p14:creationId xmlns:p14="http://schemas.microsoft.com/office/powerpoint/2010/main" val="4102855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wipe(down)">
                                      <p:cBhvr>
                                        <p:cTn id="18" dur="500"/>
                                        <p:tgtEl>
                                          <p:spTgt spid="3">
                                            <p:txEl>
                                              <p:pRg st="6" end="6"/>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wipe(down)">
                                      <p:cBhvr>
                                        <p:cTn id="21" dur="500"/>
                                        <p:tgtEl>
                                          <p:spTgt spid="3">
                                            <p:txEl>
                                              <p:pRg st="7" end="7"/>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17283"/>
            <a:ext cx="9881616" cy="1325563"/>
          </a:xfrm>
        </p:spPr>
        <p:txBody>
          <a:bodyPr>
            <a:noAutofit/>
          </a:bodyPr>
          <a:lstStyle/>
          <a:p>
            <a:r>
              <a:rPr lang="en-US" b="1" dirty="0">
                <a:solidFill>
                  <a:srgbClr val="D533BE"/>
                </a:solidFill>
                <a:latin typeface="Times New Roman" panose="02020603050405020304" pitchFamily="18" charset="0"/>
                <a:cs typeface="Times New Roman" panose="02020603050405020304" pitchFamily="18" charset="0"/>
              </a:rPr>
              <a:t>Club Foundation Representative (CFR) Award</a:t>
            </a:r>
            <a:endParaRPr lang="en-US" dirty="0">
              <a:solidFill>
                <a:srgbClr val="D533BE"/>
              </a:solidFill>
            </a:endParaRPr>
          </a:p>
        </p:txBody>
      </p:sp>
      <p:sp>
        <p:nvSpPr>
          <p:cNvPr id="3" name="Content Placeholder 2"/>
          <p:cNvSpPr>
            <a:spLocks noGrp="1"/>
          </p:cNvSpPr>
          <p:nvPr>
            <p:ph idx="1"/>
          </p:nvPr>
        </p:nvSpPr>
        <p:spPr>
          <a:xfrm>
            <a:off x="832104" y="1819655"/>
            <a:ext cx="10921746" cy="4357307"/>
          </a:xfrm>
        </p:spPr>
        <p:txBody>
          <a:bodyPr>
            <a:normAutofit/>
          </a:bodyPr>
          <a:lstStyle/>
          <a:p>
            <a:pPr>
              <a:buFont typeface="Wingdings" panose="05000000000000000000" pitchFamily="2" charset="2"/>
              <a:buChar char="§"/>
            </a:pPr>
            <a:r>
              <a:rPr lang="en-US" sz="3200" b="1" dirty="0">
                <a:solidFill>
                  <a:srgbClr val="92D050"/>
                </a:solidFill>
              </a:rPr>
              <a:t>Incentive:</a:t>
            </a:r>
            <a:r>
              <a:rPr lang="en-US" sz="3200" b="1" dirty="0">
                <a:solidFill>
                  <a:srgbClr val="FFC000"/>
                </a:solidFill>
              </a:rPr>
              <a:t>  </a:t>
            </a:r>
            <a:r>
              <a:rPr lang="en-US" sz="3200" b="1" dirty="0"/>
              <a:t>Trophy</a:t>
            </a:r>
          </a:p>
          <a:p>
            <a:pPr marL="0" indent="0">
              <a:buNone/>
            </a:pPr>
            <a:endParaRPr lang="en-US" sz="1200" b="1" dirty="0"/>
          </a:p>
          <a:p>
            <a:pPr marL="514350" lvl="1" indent="-514350">
              <a:buFont typeface="Wingdings" panose="05000000000000000000" pitchFamily="2" charset="2"/>
              <a:buChar char="§"/>
            </a:pPr>
            <a:r>
              <a:rPr lang="en-US" sz="3200" b="1" u="sng" dirty="0">
                <a:solidFill>
                  <a:srgbClr val="D533BE"/>
                </a:solidFill>
              </a:rPr>
              <a:t>Awarded to:</a:t>
            </a:r>
          </a:p>
          <a:p>
            <a:pPr lvl="1"/>
            <a:r>
              <a:rPr lang="en-US" b="1" dirty="0"/>
              <a:t>The top Club Foundation Representative (CFR) for the Optimist year 2022-2023 whose club has made the highest contribution</a:t>
            </a:r>
          </a:p>
          <a:p>
            <a:pPr marL="457200" lvl="1" indent="0">
              <a:buNone/>
            </a:pPr>
            <a:r>
              <a:rPr lang="en-US" b="1" dirty="0"/>
              <a:t>     to OI Foundation (OIF).</a:t>
            </a:r>
          </a:p>
          <a:p>
            <a:pPr marL="457200" lvl="1" indent="0">
              <a:buNone/>
            </a:pPr>
            <a:endParaRPr lang="en-US" b="1" u="sng" dirty="0">
              <a:solidFill>
                <a:srgbClr val="D533BE"/>
              </a:solidFill>
            </a:endParaRPr>
          </a:p>
          <a:p>
            <a:pPr marL="512763" lvl="1" indent="-512763">
              <a:buFont typeface="Wingdings" panose="05000000000000000000" pitchFamily="2" charset="2"/>
              <a:buChar char="§"/>
            </a:pPr>
            <a:r>
              <a:rPr lang="en-US" sz="3200" b="1" u="sng" dirty="0">
                <a:solidFill>
                  <a:srgbClr val="D533BE"/>
                </a:solidFill>
              </a:rPr>
              <a:t>Note:</a:t>
            </a:r>
          </a:p>
          <a:p>
            <a:pPr lvl="1"/>
            <a:r>
              <a:rPr lang="en-US" b="1" dirty="0"/>
              <a:t>The CFR must also be at least a Dime-a-Day contributor to the OIF during the Optimist year 2022-2023.</a:t>
            </a:r>
            <a:endParaRPr lang="en-US" sz="2800" dirty="0"/>
          </a:p>
        </p:txBody>
      </p:sp>
    </p:spTree>
    <p:extLst>
      <p:ext uri="{BB962C8B-B14F-4D97-AF65-F5344CB8AC3E}">
        <p14:creationId xmlns:p14="http://schemas.microsoft.com/office/powerpoint/2010/main" val="2198103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down)">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53016"/>
            <a:ext cx="9680448" cy="1325563"/>
          </a:xfrm>
        </p:spPr>
        <p:txBody>
          <a:bodyPr>
            <a:noAutofit/>
          </a:bodyPr>
          <a:lstStyle/>
          <a:p>
            <a:r>
              <a:rPr lang="en-US" dirty="0">
                <a:solidFill>
                  <a:srgbClr val="D533BE"/>
                </a:solidFill>
                <a:latin typeface="Times New Roman" panose="02020603050405020304" pitchFamily="18" charset="0"/>
                <a:cs typeface="Times New Roman" panose="02020603050405020304" pitchFamily="18" charset="0"/>
              </a:rPr>
              <a:t>Top Ten OIF Contributing </a:t>
            </a:r>
            <a:br>
              <a:rPr lang="en-US" dirty="0">
                <a:solidFill>
                  <a:srgbClr val="D533BE"/>
                </a:solidFill>
                <a:latin typeface="Times New Roman" panose="02020603050405020304" pitchFamily="18" charset="0"/>
                <a:cs typeface="Times New Roman" panose="02020603050405020304" pitchFamily="18" charset="0"/>
              </a:rPr>
            </a:br>
            <a:r>
              <a:rPr lang="en-US" dirty="0">
                <a:solidFill>
                  <a:srgbClr val="D533BE"/>
                </a:solidFill>
                <a:latin typeface="Times New Roman" panose="02020603050405020304" pitchFamily="18" charset="0"/>
                <a:cs typeface="Times New Roman" panose="02020603050405020304" pitchFamily="18" charset="0"/>
              </a:rPr>
              <a:t>Clubs Award</a:t>
            </a:r>
            <a:endParaRPr lang="en-JM" dirty="0">
              <a:solidFill>
                <a:srgbClr val="D533BE"/>
              </a:solidFill>
            </a:endParaRPr>
          </a:p>
        </p:txBody>
      </p:sp>
      <p:sp>
        <p:nvSpPr>
          <p:cNvPr id="3" name="Content Placeholder 2"/>
          <p:cNvSpPr>
            <a:spLocks noGrp="1"/>
          </p:cNvSpPr>
          <p:nvPr>
            <p:ph idx="1"/>
          </p:nvPr>
        </p:nvSpPr>
        <p:spPr>
          <a:xfrm>
            <a:off x="694944" y="1773935"/>
            <a:ext cx="11086338" cy="4375595"/>
          </a:xfrm>
        </p:spPr>
        <p:txBody>
          <a:bodyPr>
            <a:normAutofit/>
          </a:bodyPr>
          <a:lstStyle/>
          <a:p>
            <a:pPr>
              <a:buFont typeface="Wingdings" panose="05000000000000000000" pitchFamily="2" charset="2"/>
              <a:buChar char="§"/>
            </a:pPr>
            <a:r>
              <a:rPr lang="en-US" sz="3200" b="1" dirty="0">
                <a:solidFill>
                  <a:srgbClr val="92D050"/>
                </a:solidFill>
              </a:rPr>
              <a:t>Incentive:</a:t>
            </a:r>
            <a:r>
              <a:rPr lang="en-US" sz="3200" b="1" dirty="0">
                <a:solidFill>
                  <a:srgbClr val="FFC000"/>
                </a:solidFill>
              </a:rPr>
              <a:t>  </a:t>
            </a:r>
            <a:r>
              <a:rPr lang="en-US" sz="3200" b="1" dirty="0"/>
              <a:t>Banner Patches</a:t>
            </a:r>
          </a:p>
          <a:p>
            <a:pPr marL="0" indent="0">
              <a:buNone/>
            </a:pPr>
            <a:endParaRPr lang="en-US" sz="1600" b="1" dirty="0"/>
          </a:p>
          <a:p>
            <a:pPr marL="514350" lvl="1" indent="-514350">
              <a:buFont typeface="Wingdings" panose="05000000000000000000" pitchFamily="2" charset="2"/>
              <a:buChar char="§"/>
            </a:pPr>
            <a:r>
              <a:rPr lang="en-US" sz="3200" b="1" u="sng" dirty="0">
                <a:solidFill>
                  <a:srgbClr val="D533BE"/>
                </a:solidFill>
              </a:rPr>
              <a:t>Awarded to:</a:t>
            </a:r>
          </a:p>
          <a:p>
            <a:pPr lvl="1"/>
            <a:r>
              <a:rPr lang="en-US" b="1" dirty="0"/>
              <a:t>The top 10 clubs which have made the highest contributions to the Optimist International Foundation during the Optimist year 2022-2023.</a:t>
            </a:r>
          </a:p>
          <a:p>
            <a:pPr marL="457200" lvl="1" indent="0">
              <a:buNone/>
            </a:pPr>
            <a:endParaRPr lang="en-US" b="1" dirty="0"/>
          </a:p>
          <a:p>
            <a:pPr marL="512763" lvl="1" indent="-512763">
              <a:buFont typeface="Wingdings" panose="05000000000000000000" pitchFamily="2" charset="2"/>
              <a:buChar char="§"/>
            </a:pPr>
            <a:r>
              <a:rPr lang="en-US" sz="3200" b="1" u="sng" dirty="0">
                <a:solidFill>
                  <a:srgbClr val="D533BE"/>
                </a:solidFill>
              </a:rPr>
              <a:t>Note</a:t>
            </a:r>
            <a:r>
              <a:rPr lang="en-US" sz="2800" b="1" u="sng" dirty="0">
                <a:solidFill>
                  <a:srgbClr val="D533BE"/>
                </a:solidFill>
              </a:rPr>
              <a:t>: </a:t>
            </a:r>
            <a:endParaRPr lang="ko-KR" altLang="en-US" sz="2800" b="1" u="sng" dirty="0">
              <a:solidFill>
                <a:srgbClr val="D533BE"/>
              </a:solidFill>
            </a:endParaRPr>
          </a:p>
          <a:p>
            <a:pPr lvl="1"/>
            <a:r>
              <a:rPr lang="en-US" b="1" dirty="0"/>
              <a:t>A club must make a minimum contribution of US$365.00 during the Optimist year 2022-2023.</a:t>
            </a:r>
            <a:endParaRPr lang="en-US" dirty="0"/>
          </a:p>
        </p:txBody>
      </p:sp>
    </p:spTree>
    <p:extLst>
      <p:ext uri="{BB962C8B-B14F-4D97-AF65-F5344CB8AC3E}">
        <p14:creationId xmlns:p14="http://schemas.microsoft.com/office/powerpoint/2010/main" val="2306087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7555"/>
            <a:ext cx="10763250" cy="1325563"/>
          </a:xfrm>
        </p:spPr>
        <p:txBody>
          <a:bodyPr>
            <a:noAutofit/>
          </a:bodyPr>
          <a:lstStyle/>
          <a:p>
            <a:r>
              <a:rPr lang="en-US" sz="5000" b="1" dirty="0">
                <a:solidFill>
                  <a:srgbClr val="D533BE"/>
                </a:solidFill>
                <a:latin typeface="Times New Roman" panose="02020603050405020304" pitchFamily="18" charset="0"/>
                <a:cs typeface="Times New Roman" panose="02020603050405020304" pitchFamily="18" charset="0"/>
              </a:rPr>
              <a:t>Newsmaker of the Year Award</a:t>
            </a:r>
            <a:endParaRPr lang="en-US" sz="5000" dirty="0">
              <a:solidFill>
                <a:srgbClr val="D533BE"/>
              </a:solidFill>
            </a:endParaRPr>
          </a:p>
        </p:txBody>
      </p:sp>
      <p:sp>
        <p:nvSpPr>
          <p:cNvPr id="3" name="Content Placeholder 2"/>
          <p:cNvSpPr>
            <a:spLocks noGrp="1"/>
          </p:cNvSpPr>
          <p:nvPr>
            <p:ph idx="1"/>
          </p:nvPr>
        </p:nvSpPr>
        <p:spPr>
          <a:xfrm>
            <a:off x="813816" y="1323390"/>
            <a:ext cx="10940034" cy="4561808"/>
          </a:xfrm>
        </p:spPr>
        <p:txBody>
          <a:bodyPr vert="horz" wrap="square" lIns="91440" tIns="45720" rIns="91440" bIns="45720" numCol="1" anchor="t">
            <a:noAutofit/>
          </a:bodyPr>
          <a:lstStyle/>
          <a:p>
            <a:pPr latinLnBrk="0">
              <a:buSzPct val="100000"/>
              <a:buFont typeface="Wingdings" panose="05000000000000000000" pitchFamily="2" charset="2"/>
              <a:buChar char="§"/>
            </a:pPr>
            <a:r>
              <a:rPr lang="en-US" sz="2600" b="1" dirty="0">
                <a:solidFill>
                  <a:srgbClr val="92D050"/>
                </a:solidFill>
              </a:rPr>
              <a:t>Incentive:</a:t>
            </a:r>
            <a:r>
              <a:rPr lang="en-US" sz="2600" b="1" dirty="0"/>
              <a:t> Banner Patch </a:t>
            </a:r>
          </a:p>
          <a:p>
            <a:pPr marL="0" indent="0" latinLnBrk="0">
              <a:buSzPct val="80000"/>
              <a:buNone/>
            </a:pPr>
            <a:endParaRPr lang="ko-KR" altLang="en-US" sz="1400" b="1" dirty="0"/>
          </a:p>
          <a:p>
            <a:pPr latinLnBrk="0">
              <a:buSzPct val="100000"/>
              <a:buFont typeface="Wingdings" panose="05000000000000000000" pitchFamily="2" charset="2"/>
              <a:buChar char="§"/>
            </a:pPr>
            <a:r>
              <a:rPr lang="en-US" sz="2600" b="1" dirty="0">
                <a:solidFill>
                  <a:srgbClr val="D533BE"/>
                </a:solidFill>
              </a:rPr>
              <a:t>Eligibility: </a:t>
            </a:r>
            <a:endParaRPr lang="ko-KR" altLang="en-US" sz="2600" b="1" dirty="0">
              <a:solidFill>
                <a:srgbClr val="D533BE"/>
              </a:solidFill>
            </a:endParaRPr>
          </a:p>
          <a:p>
            <a:pPr latinLnBrk="0">
              <a:buFont typeface="Wingdings" panose="05000000000000000000" pitchFamily="2" charset="2"/>
              <a:buChar char="§"/>
            </a:pPr>
            <a:r>
              <a:rPr lang="en-US" sz="2600" b="1" u="sng" dirty="0">
                <a:solidFill>
                  <a:srgbClr val="D533BE"/>
                </a:solidFill>
              </a:rPr>
              <a:t>To be awarded to:</a:t>
            </a:r>
            <a:endParaRPr lang="ko-KR" altLang="en-US" sz="2600" b="1" u="sng" dirty="0">
              <a:solidFill>
                <a:srgbClr val="D533BE"/>
              </a:solidFill>
            </a:endParaRPr>
          </a:p>
          <a:p>
            <a:pPr lvl="1">
              <a:buSzPct val="80000"/>
            </a:pPr>
            <a:r>
              <a:rPr lang="en-US" sz="1800" b="1" dirty="0"/>
              <a:t>The club which has the highest number of published news releases and /or gets the most news features promoting the work of the Optimist Club. </a:t>
            </a:r>
          </a:p>
          <a:p>
            <a:pPr marL="457200" lvl="1" indent="0">
              <a:buSzPct val="80000"/>
              <a:buNone/>
            </a:pPr>
            <a:endParaRPr lang="en-US" sz="1800" b="1" dirty="0"/>
          </a:p>
          <a:p>
            <a:pPr marL="279400" lvl="1" indent="-279400" latinLnBrk="0">
              <a:buSzPct val="100000"/>
              <a:buFont typeface="Wingdings" panose="05000000000000000000" pitchFamily="2" charset="2"/>
              <a:buChar char="§"/>
            </a:pPr>
            <a:r>
              <a:rPr lang="en-US" sz="2600" b="1" u="sng" dirty="0">
                <a:solidFill>
                  <a:srgbClr val="D533BE"/>
                </a:solidFill>
              </a:rPr>
              <a:t>Note:</a:t>
            </a:r>
            <a:endParaRPr lang="ko-KR" altLang="en-US" sz="2600" b="1" u="sng" dirty="0">
              <a:solidFill>
                <a:srgbClr val="D533BE"/>
              </a:solidFill>
            </a:endParaRPr>
          </a:p>
          <a:p>
            <a:pPr lvl="1">
              <a:buSzPct val="100000"/>
            </a:pPr>
            <a:r>
              <a:rPr lang="en-US" sz="1800" b="1" dirty="0"/>
              <a:t>Copies of all the articles or publications (or the electronic link) which appeared in the print or electronic media should be included with the application. </a:t>
            </a:r>
          </a:p>
          <a:p>
            <a:pPr marL="457200" lvl="1" indent="0">
              <a:buSzPct val="100000"/>
              <a:buNone/>
            </a:pPr>
            <a:endParaRPr lang="en-US" sz="1800" b="1" dirty="0"/>
          </a:p>
          <a:p>
            <a:pPr lvl="0">
              <a:buFont typeface="Wingdings" panose="05000000000000000000" pitchFamily="2" charset="2"/>
              <a:buChar char="§"/>
            </a:pPr>
            <a:r>
              <a:rPr lang="en-US" sz="2600" b="1" dirty="0">
                <a:solidFill>
                  <a:srgbClr val="92D050"/>
                </a:solidFill>
                <a:effectLst>
                  <a:outerShdw blurRad="38100" dist="38100" dir="2700000" algn="tl">
                    <a:srgbClr val="000000">
                      <a:alpha val="43137"/>
                    </a:srgbClr>
                  </a:outerShdw>
                </a:effectLst>
              </a:rPr>
              <a:t>How to Apply:</a:t>
            </a:r>
          </a:p>
          <a:p>
            <a:pPr lvl="1"/>
            <a:r>
              <a:rPr lang="en-US" sz="1800" b="1" dirty="0">
                <a:solidFill>
                  <a:prstClr val="white"/>
                </a:solidFill>
              </a:rPr>
              <a:t>Submit application by October 15, 2023 using the Google link provided.</a:t>
            </a:r>
          </a:p>
          <a:p>
            <a:pPr marL="457200" lvl="1" indent="0">
              <a:buSzPct val="100000"/>
              <a:buNone/>
            </a:pPr>
            <a:endParaRPr lang="en-US" sz="1800" b="1" dirty="0"/>
          </a:p>
          <a:p>
            <a:pPr marL="457200" lvl="1" indent="0">
              <a:buSzPct val="100000"/>
              <a:buNone/>
            </a:pPr>
            <a:endParaRPr lang="ko-KR" altLang="en-US" sz="1800" b="1" dirty="0"/>
          </a:p>
        </p:txBody>
      </p:sp>
    </p:spTree>
    <p:extLst>
      <p:ext uri="{BB962C8B-B14F-4D97-AF65-F5344CB8AC3E}">
        <p14:creationId xmlns:p14="http://schemas.microsoft.com/office/powerpoint/2010/main" val="2832239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down)">
                                      <p:cBhvr>
                                        <p:cTn id="21" dur="500"/>
                                        <p:tgtEl>
                                          <p:spTgt spid="3">
                                            <p:txEl>
                                              <p:pRg st="6" end="6"/>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wipe(down)">
                                      <p:cBhvr>
                                        <p:cTn id="24" dur="500"/>
                                        <p:tgtEl>
                                          <p:spTgt spid="3">
                                            <p:txEl>
                                              <p:pRg st="7" end="7"/>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wipe(down)">
                                      <p:cBhvr>
                                        <p:cTn id="27" dur="500"/>
                                        <p:tgtEl>
                                          <p:spTgt spid="3">
                                            <p:txEl>
                                              <p:pRg st="9" end="9"/>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wipe(down)">
                                      <p:cBhvr>
                                        <p:cTn id="3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000" b="1" dirty="0">
                <a:solidFill>
                  <a:srgbClr val="D533BE"/>
                </a:solidFill>
                <a:latin typeface="Times New Roman" panose="02020603050405020304" pitchFamily="18" charset="0"/>
                <a:cs typeface="Times New Roman" panose="02020603050405020304" pitchFamily="18" charset="0"/>
              </a:rPr>
              <a:t>New Club Building Award</a:t>
            </a:r>
            <a:endParaRPr lang="en-US" sz="5000" dirty="0">
              <a:solidFill>
                <a:srgbClr val="D533B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vert="horz" wrap="square" lIns="91440" tIns="45720" rIns="91440" bIns="45720" numCol="1" anchor="t">
            <a:normAutofit/>
          </a:bodyPr>
          <a:lstStyle/>
          <a:p>
            <a:pPr latinLnBrk="0">
              <a:buSzPct val="100000"/>
              <a:buFont typeface="Wingdings" panose="05000000000000000000" pitchFamily="2" charset="2"/>
              <a:buChar char="§"/>
            </a:pPr>
            <a:r>
              <a:rPr lang="en-US" sz="3200" b="1" dirty="0">
                <a:solidFill>
                  <a:srgbClr val="92D050"/>
                </a:solidFill>
              </a:rPr>
              <a:t>Incentive:</a:t>
            </a:r>
            <a:r>
              <a:rPr lang="en-US" sz="3200" b="1" dirty="0">
                <a:solidFill>
                  <a:srgbClr val="FFC000"/>
                </a:solidFill>
              </a:rPr>
              <a:t> </a:t>
            </a:r>
            <a:r>
              <a:rPr lang="en-US" sz="3200" b="1" dirty="0"/>
              <a:t>Trophy </a:t>
            </a:r>
          </a:p>
          <a:p>
            <a:pPr marL="0" indent="0" latinLnBrk="0">
              <a:buSzPct val="80000"/>
              <a:buNone/>
            </a:pPr>
            <a:endParaRPr lang="ko-KR" altLang="en-US" sz="3200" b="1" dirty="0"/>
          </a:p>
          <a:p>
            <a:pPr latinLnBrk="0">
              <a:buSzPct val="100000"/>
              <a:buFont typeface="Wingdings" panose="05000000000000000000" pitchFamily="2" charset="2"/>
              <a:buChar char="§"/>
            </a:pPr>
            <a:r>
              <a:rPr lang="en-US" sz="3200" b="1" dirty="0">
                <a:solidFill>
                  <a:srgbClr val="D533BE"/>
                </a:solidFill>
              </a:rPr>
              <a:t>Eligibility:  </a:t>
            </a:r>
            <a:endParaRPr lang="ko-KR" altLang="en-US" sz="3200" b="1" dirty="0">
              <a:solidFill>
                <a:srgbClr val="D533BE"/>
              </a:solidFill>
            </a:endParaRPr>
          </a:p>
          <a:p>
            <a:pPr latinLnBrk="0">
              <a:buFont typeface="Wingdings" panose="05000000000000000000" pitchFamily="2" charset="2"/>
              <a:buChar char="§"/>
            </a:pPr>
            <a:r>
              <a:rPr lang="en-US" sz="3200" b="1" u="sng" dirty="0">
                <a:solidFill>
                  <a:srgbClr val="D533BE"/>
                </a:solidFill>
              </a:rPr>
              <a:t>Awarded to:</a:t>
            </a:r>
            <a:endParaRPr lang="ko-KR" altLang="en-US" sz="3200" b="1" u="sng" dirty="0">
              <a:solidFill>
                <a:srgbClr val="D533BE"/>
              </a:solidFill>
            </a:endParaRPr>
          </a:p>
          <a:p>
            <a:pPr lvl="1">
              <a:buSzPct val="80000"/>
            </a:pPr>
            <a:r>
              <a:rPr lang="en-US" b="1" dirty="0"/>
              <a:t>The member who builds the highest number of clubs  in the Optimist year 2022-2023</a:t>
            </a:r>
          </a:p>
          <a:p>
            <a:pPr lvl="1">
              <a:buSzPct val="80000"/>
            </a:pPr>
            <a:r>
              <a:rPr lang="en-US" b="1" dirty="0"/>
              <a:t>Where there is a tie in the number of clubs added, the winner will be determined by the total number of Charter members  </a:t>
            </a:r>
          </a:p>
          <a:p>
            <a:pPr lvl="1">
              <a:buSzPct val="80000"/>
            </a:pPr>
            <a:r>
              <a:rPr lang="en-US" altLang="ko-KR" b="1" dirty="0"/>
              <a:t>The member must be in good financial standing with his/her club.</a:t>
            </a:r>
            <a:endParaRPr lang="ko-KR" altLang="en-US" b="1" dirty="0"/>
          </a:p>
        </p:txBody>
      </p:sp>
    </p:spTree>
    <p:extLst>
      <p:ext uri="{BB962C8B-B14F-4D97-AF65-F5344CB8AC3E}">
        <p14:creationId xmlns:p14="http://schemas.microsoft.com/office/powerpoint/2010/main" val="2139870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b="1" dirty="0">
                <a:solidFill>
                  <a:srgbClr val="D533BE"/>
                </a:solidFill>
                <a:latin typeface="Times New Roman" panose="02020603050405020304" pitchFamily="18" charset="0"/>
                <a:cs typeface="Times New Roman" panose="02020603050405020304" pitchFamily="18" charset="0"/>
              </a:rPr>
              <a:t>Recruiter of the Year Award</a:t>
            </a:r>
            <a:endParaRPr lang="en-US" sz="5000" dirty="0">
              <a:solidFill>
                <a:srgbClr val="D533B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vert="horz" wrap="square" lIns="91440" tIns="45720" rIns="91440" bIns="45720" numCol="1" anchor="t">
            <a:normAutofit/>
          </a:bodyPr>
          <a:lstStyle/>
          <a:p>
            <a:pPr latinLnBrk="0">
              <a:buSzPct val="80000"/>
              <a:buFont typeface="Wingdings" panose="05000000000000000000" pitchFamily="2" charset="2"/>
              <a:buChar char="§"/>
            </a:pPr>
            <a:r>
              <a:rPr lang="en-US" sz="3200" b="1" dirty="0">
                <a:solidFill>
                  <a:srgbClr val="92D050"/>
                </a:solidFill>
              </a:rPr>
              <a:t>Incentive:</a:t>
            </a:r>
            <a:r>
              <a:rPr lang="en-US" sz="3200" b="1" dirty="0">
                <a:solidFill>
                  <a:srgbClr val="FFC000"/>
                </a:solidFill>
              </a:rPr>
              <a:t> </a:t>
            </a:r>
            <a:r>
              <a:rPr lang="en-US" sz="3200" b="1" dirty="0"/>
              <a:t>Trophy </a:t>
            </a:r>
          </a:p>
          <a:p>
            <a:pPr marL="0" indent="0" latinLnBrk="0">
              <a:buSzPct val="80000"/>
              <a:buNone/>
            </a:pPr>
            <a:endParaRPr lang="ko-KR" altLang="en-US" sz="3200" b="1" dirty="0"/>
          </a:p>
          <a:p>
            <a:pPr latinLnBrk="0">
              <a:buSzPct val="80000"/>
              <a:buFont typeface="Wingdings" panose="05000000000000000000" pitchFamily="2" charset="2"/>
              <a:buChar char="§"/>
            </a:pPr>
            <a:r>
              <a:rPr lang="en-US" sz="3200" b="1" dirty="0">
                <a:solidFill>
                  <a:srgbClr val="D533BE"/>
                </a:solidFill>
              </a:rPr>
              <a:t>Eligibility:  </a:t>
            </a:r>
            <a:endParaRPr lang="ko-KR" altLang="en-US" sz="3200" b="1" dirty="0">
              <a:solidFill>
                <a:srgbClr val="D533BE"/>
              </a:solidFill>
            </a:endParaRPr>
          </a:p>
          <a:p>
            <a:pPr latinLnBrk="0">
              <a:buFont typeface="Wingdings" panose="05000000000000000000" pitchFamily="2" charset="2"/>
              <a:buChar char="§"/>
            </a:pPr>
            <a:r>
              <a:rPr lang="en-US" sz="3200" b="1" u="sng" dirty="0">
                <a:solidFill>
                  <a:srgbClr val="D533BE"/>
                </a:solidFill>
              </a:rPr>
              <a:t>Awarded to:</a:t>
            </a:r>
            <a:endParaRPr lang="ko-KR" altLang="en-US" sz="3200" b="1" u="sng" dirty="0">
              <a:solidFill>
                <a:srgbClr val="D533BE"/>
              </a:solidFill>
            </a:endParaRPr>
          </a:p>
          <a:p>
            <a:pPr lvl="1">
              <a:buSzPct val="80000"/>
            </a:pPr>
            <a:r>
              <a:rPr lang="en-US" b="1" dirty="0"/>
              <a:t>The member who recruits the most persons during the Optimist year 2022-2023</a:t>
            </a:r>
          </a:p>
          <a:p>
            <a:pPr lvl="1">
              <a:buSzPct val="80000"/>
            </a:pPr>
            <a:r>
              <a:rPr lang="en-US" b="1" dirty="0"/>
              <a:t>Such new members must be on the roster on or before September 30, 2023 with all related dues and joining fees fully paid at such date.</a:t>
            </a:r>
            <a:endParaRPr lang="ko-KR" altLang="en-US" sz="2800" dirty="0"/>
          </a:p>
        </p:txBody>
      </p:sp>
    </p:spTree>
    <p:extLst>
      <p:ext uri="{BB962C8B-B14F-4D97-AF65-F5344CB8AC3E}">
        <p14:creationId xmlns:p14="http://schemas.microsoft.com/office/powerpoint/2010/main" val="2924159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down)">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000" b="1" dirty="0">
                <a:solidFill>
                  <a:srgbClr val="D533BE"/>
                </a:solidFill>
                <a:latin typeface="Times New Roman" panose="02020603050405020304" pitchFamily="18" charset="0"/>
                <a:cs typeface="Times New Roman" panose="02020603050405020304" pitchFamily="18" charset="0"/>
              </a:rPr>
              <a:t>Zone of the Year Award</a:t>
            </a:r>
            <a:endParaRPr lang="en-US" sz="5000" dirty="0">
              <a:solidFill>
                <a:srgbClr val="D533B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vert="horz" wrap="square" lIns="91440" tIns="45720" rIns="91440" bIns="45720" numCol="1" anchor="t">
            <a:normAutofit/>
          </a:bodyPr>
          <a:lstStyle/>
          <a:p>
            <a:pPr latinLnBrk="0">
              <a:buSzPct val="80000"/>
              <a:buFont typeface="Wingdings" panose="05000000000000000000" pitchFamily="2" charset="2"/>
              <a:buChar char="§"/>
            </a:pPr>
            <a:r>
              <a:rPr lang="en-US" sz="3200" b="1" dirty="0">
                <a:solidFill>
                  <a:srgbClr val="92D050"/>
                </a:solidFill>
              </a:rPr>
              <a:t>Incentive: </a:t>
            </a:r>
            <a:r>
              <a:rPr lang="en-US" sz="3200" b="1" dirty="0"/>
              <a:t>Trophy </a:t>
            </a:r>
          </a:p>
          <a:p>
            <a:pPr marL="0" indent="0" latinLnBrk="0">
              <a:buSzPct val="80000"/>
              <a:buNone/>
            </a:pPr>
            <a:endParaRPr lang="ko-KR" altLang="en-US" sz="3200" b="1" dirty="0"/>
          </a:p>
          <a:p>
            <a:pPr latinLnBrk="0">
              <a:buSzPct val="80000"/>
              <a:buFont typeface="Wingdings" panose="05000000000000000000" pitchFamily="2" charset="2"/>
              <a:buChar char="§"/>
            </a:pPr>
            <a:r>
              <a:rPr lang="en-US" sz="3200" b="1" dirty="0">
                <a:solidFill>
                  <a:srgbClr val="D533BE"/>
                </a:solidFill>
              </a:rPr>
              <a:t>Eligibility:  </a:t>
            </a:r>
            <a:endParaRPr lang="ko-KR" altLang="en-US" sz="3200" b="1" dirty="0">
              <a:solidFill>
                <a:srgbClr val="D533BE"/>
              </a:solidFill>
            </a:endParaRPr>
          </a:p>
          <a:p>
            <a:pPr latinLnBrk="0">
              <a:buFont typeface="Wingdings" panose="05000000000000000000" pitchFamily="2" charset="2"/>
              <a:buChar char="§"/>
            </a:pPr>
            <a:r>
              <a:rPr lang="en-US" sz="3200" b="1" u="sng" dirty="0">
                <a:solidFill>
                  <a:srgbClr val="D533BE"/>
                </a:solidFill>
              </a:rPr>
              <a:t>Awarded to the Zone that:</a:t>
            </a:r>
            <a:endParaRPr lang="ko-KR" altLang="en-US" sz="3200" b="1" u="sng" dirty="0">
              <a:solidFill>
                <a:srgbClr val="D533BE"/>
              </a:solidFill>
            </a:endParaRPr>
          </a:p>
          <a:p>
            <a:pPr lvl="1">
              <a:buSzPct val="80000"/>
            </a:pPr>
            <a:r>
              <a:rPr lang="en-US" sz="2000" b="1" dirty="0"/>
              <a:t>Has the highest number of clubs attaining at least Honor status</a:t>
            </a:r>
          </a:p>
          <a:p>
            <a:pPr lvl="1">
              <a:buSzPct val="80000"/>
            </a:pPr>
            <a:r>
              <a:rPr lang="en-US" sz="2000" b="1" dirty="0"/>
              <a:t>Has the highest percentage in net membership growth</a:t>
            </a:r>
            <a:endParaRPr lang="ko-KR" altLang="en-US" sz="2000" b="1" dirty="0"/>
          </a:p>
          <a:p>
            <a:pPr lvl="1">
              <a:buSzPct val="80000"/>
            </a:pPr>
            <a:r>
              <a:rPr lang="en-US" sz="2000" b="1" dirty="0"/>
              <a:t>Organizes and executes at least one Zone project </a:t>
            </a:r>
            <a:endParaRPr lang="ko-KR" altLang="en-US" sz="2000" b="1" dirty="0"/>
          </a:p>
          <a:p>
            <a:pPr lvl="1">
              <a:buSzPct val="80000"/>
            </a:pPr>
            <a:r>
              <a:rPr lang="en-US" sz="2000" b="1" dirty="0"/>
              <a:t>Has the highest level of participation by clubs in the District’s flagship project  </a:t>
            </a:r>
            <a:endParaRPr lang="ko-KR" altLang="en-US" sz="2000" b="1" dirty="0">
              <a:solidFill>
                <a:srgbClr val="FF0000"/>
              </a:solidFill>
            </a:endParaRPr>
          </a:p>
          <a:p>
            <a:pPr lvl="1">
              <a:buSzPct val="80000"/>
            </a:pPr>
            <a:r>
              <a:rPr lang="en-US" sz="2000" b="1" dirty="0"/>
              <a:t>Has the highest percentage of clubs in good standing with the District.</a:t>
            </a:r>
          </a:p>
          <a:p>
            <a:pPr marL="0" indent="0" latinLnBrk="0">
              <a:buClr>
                <a:srgbClr val="EB3D9F"/>
              </a:buClr>
              <a:buSzPct val="80000"/>
              <a:buNone/>
            </a:pPr>
            <a:endParaRPr lang="ko-KR" altLang="en-US" sz="3200" dirty="0"/>
          </a:p>
        </p:txBody>
      </p:sp>
    </p:spTree>
    <p:extLst>
      <p:ext uri="{BB962C8B-B14F-4D97-AF65-F5344CB8AC3E}">
        <p14:creationId xmlns:p14="http://schemas.microsoft.com/office/powerpoint/2010/main" val="1748555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wipe(down)">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8411"/>
            <a:ext cx="10763250" cy="1325563"/>
          </a:xfrm>
        </p:spPr>
        <p:txBody>
          <a:bodyPr>
            <a:noAutofit/>
          </a:bodyPr>
          <a:lstStyle/>
          <a:p>
            <a:r>
              <a:rPr lang="en-US" sz="5000" b="1" dirty="0">
                <a:solidFill>
                  <a:srgbClr val="D533BE"/>
                </a:solidFill>
                <a:latin typeface="Times New Roman" panose="02020603050405020304" pitchFamily="18" charset="0"/>
                <a:cs typeface="Times New Roman" panose="02020603050405020304" pitchFamily="18" charset="0"/>
              </a:rPr>
              <a:t>Club of the Year Award</a:t>
            </a:r>
            <a:endParaRPr lang="en-US" sz="5000" dirty="0">
              <a:solidFill>
                <a:srgbClr val="D533B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43712" y="1451406"/>
            <a:ext cx="11170920" cy="4561808"/>
          </a:xfrm>
        </p:spPr>
        <p:txBody>
          <a:bodyPr vert="horz" wrap="square" lIns="91440" tIns="45720" rIns="91440" bIns="45720" numCol="1" anchor="t">
            <a:noAutofit/>
          </a:bodyPr>
          <a:lstStyle/>
          <a:p>
            <a:pPr latinLnBrk="0">
              <a:buSzPct val="80000"/>
              <a:buFont typeface="Wingdings" panose="05000000000000000000" pitchFamily="2" charset="2"/>
              <a:buChar char="§"/>
            </a:pPr>
            <a:r>
              <a:rPr lang="en-US" sz="3200" b="1" dirty="0">
                <a:solidFill>
                  <a:srgbClr val="92D050"/>
                </a:solidFill>
              </a:rPr>
              <a:t>Incentive:</a:t>
            </a:r>
            <a:r>
              <a:rPr lang="en-US" sz="3200" b="1" dirty="0">
                <a:solidFill>
                  <a:srgbClr val="FFCC00"/>
                </a:solidFill>
              </a:rPr>
              <a:t> </a:t>
            </a:r>
            <a:r>
              <a:rPr lang="en-US" sz="3200" b="1" dirty="0"/>
              <a:t>Trophy </a:t>
            </a:r>
          </a:p>
          <a:p>
            <a:pPr marL="0" indent="0" latinLnBrk="0">
              <a:buSzPct val="80000"/>
              <a:buNone/>
            </a:pPr>
            <a:endParaRPr lang="ko-KR" altLang="en-US" sz="2000" b="1" dirty="0"/>
          </a:p>
          <a:p>
            <a:pPr latinLnBrk="0">
              <a:buSzPct val="80000"/>
              <a:buFont typeface="Wingdings" panose="05000000000000000000" pitchFamily="2" charset="2"/>
              <a:buChar char="§"/>
            </a:pPr>
            <a:r>
              <a:rPr lang="en-US" sz="3200" b="1" dirty="0">
                <a:solidFill>
                  <a:srgbClr val="D533BE"/>
                </a:solidFill>
              </a:rPr>
              <a:t>Eligibility:  </a:t>
            </a:r>
            <a:endParaRPr lang="ko-KR" altLang="en-US" sz="3200" b="1" dirty="0">
              <a:solidFill>
                <a:srgbClr val="D533BE"/>
              </a:solidFill>
            </a:endParaRPr>
          </a:p>
          <a:p>
            <a:pPr latinLnBrk="0">
              <a:buFont typeface="Wingdings" panose="05000000000000000000" pitchFamily="2" charset="2"/>
              <a:buChar char="§"/>
            </a:pPr>
            <a:r>
              <a:rPr lang="en-US" sz="3200" b="1" u="sng" dirty="0">
                <a:solidFill>
                  <a:srgbClr val="D533BE"/>
                </a:solidFill>
              </a:rPr>
              <a:t>Awarded to the club that:</a:t>
            </a:r>
            <a:endParaRPr lang="ko-KR" altLang="en-US" sz="3200" b="1" u="sng" dirty="0">
              <a:solidFill>
                <a:srgbClr val="D533BE"/>
              </a:solidFill>
            </a:endParaRPr>
          </a:p>
          <a:p>
            <a:pPr lvl="1">
              <a:buSzPct val="80000"/>
            </a:pPr>
            <a:r>
              <a:rPr lang="en-US" b="1" dirty="0"/>
              <a:t>Meets its quarterly financial obligations to OI and the District in a timely manner</a:t>
            </a:r>
            <a:endParaRPr lang="ko-KR" altLang="en-US" b="1" dirty="0"/>
          </a:p>
          <a:p>
            <a:pPr lvl="1">
              <a:buSzPct val="80000"/>
            </a:pPr>
            <a:r>
              <a:rPr lang="en-US" b="1" dirty="0"/>
              <a:t>Is a Distinguished Club </a:t>
            </a:r>
            <a:endParaRPr lang="ko-KR" altLang="en-US" b="1" dirty="0"/>
          </a:p>
          <a:p>
            <a:pPr lvl="1">
              <a:buSzPct val="80000"/>
            </a:pPr>
            <a:r>
              <a:rPr lang="en-US" b="1" dirty="0"/>
              <a:t>Has the highest percentage growth for the fiscal year</a:t>
            </a:r>
            <a:endParaRPr lang="ko-KR" altLang="en-US" b="1" dirty="0"/>
          </a:p>
          <a:p>
            <a:pPr lvl="1">
              <a:buSzPct val="80000"/>
            </a:pPr>
            <a:r>
              <a:rPr lang="en-US" b="1" dirty="0"/>
              <a:t>Actively supports and  participates in  the established programmes of Optimist International  </a:t>
            </a:r>
            <a:endParaRPr lang="ko-KR" altLang="en-US" b="1" dirty="0"/>
          </a:p>
          <a:p>
            <a:pPr lvl="1">
              <a:buSzPct val="80000"/>
            </a:pPr>
            <a:r>
              <a:rPr lang="en-US" b="1" dirty="0"/>
              <a:t>Participates in the District’s flagship project. </a:t>
            </a:r>
            <a:endParaRPr lang="ko-KR" altLang="en-US" b="1" dirty="0">
              <a:solidFill>
                <a:srgbClr val="FF0000"/>
              </a:solidFill>
              <a:latin typeface="Trebuchet MS" charset="0"/>
              <a:ea typeface="Trebuchet MS" charset="0"/>
            </a:endParaRPr>
          </a:p>
          <a:p>
            <a:pPr marL="0" indent="0" latinLnBrk="0">
              <a:buFontTx/>
              <a:buNone/>
            </a:pPr>
            <a:endParaRPr lang="ko-KR" altLang="en-US" sz="3200" dirty="0"/>
          </a:p>
        </p:txBody>
      </p:sp>
    </p:spTree>
    <p:extLst>
      <p:ext uri="{BB962C8B-B14F-4D97-AF65-F5344CB8AC3E}">
        <p14:creationId xmlns:p14="http://schemas.microsoft.com/office/powerpoint/2010/main" val="3836594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500"/>
                                        <p:tgtEl>
                                          <p:spTgt spid="3">
                                            <p:txEl>
                                              <p:pRg st="5" end="5"/>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wipe(down)">
                                      <p:cBhvr>
                                        <p:cTn id="25" dur="500"/>
                                        <p:tgtEl>
                                          <p:spTgt spid="3">
                                            <p:txEl>
                                              <p:pRg st="7" end="7"/>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wipe(down)">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rgbClr val="D533BE"/>
                </a:solidFill>
                <a:latin typeface="Times New Roman" panose="02020603050405020304" pitchFamily="18" charset="0"/>
                <a:cs typeface="Times New Roman" panose="02020603050405020304" pitchFamily="18" charset="0"/>
              </a:rPr>
              <a:t>The Theo Golding </a:t>
            </a:r>
            <a:br>
              <a:rPr lang="en-US" b="1" dirty="0">
                <a:solidFill>
                  <a:srgbClr val="D533BE"/>
                </a:solidFill>
                <a:latin typeface="Times New Roman" panose="02020603050405020304" pitchFamily="18" charset="0"/>
                <a:cs typeface="Times New Roman" panose="02020603050405020304" pitchFamily="18" charset="0"/>
              </a:rPr>
            </a:br>
            <a:r>
              <a:rPr lang="en-US" b="1" dirty="0">
                <a:solidFill>
                  <a:srgbClr val="D533BE"/>
                </a:solidFill>
                <a:latin typeface="Times New Roman" panose="02020603050405020304" pitchFamily="18" charset="0"/>
                <a:cs typeface="Times New Roman" panose="02020603050405020304" pitchFamily="18" charset="0"/>
              </a:rPr>
              <a:t>Award for Leadership</a:t>
            </a:r>
            <a:endParaRPr lang="en-US" dirty="0">
              <a:solidFill>
                <a:srgbClr val="D533B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67912" y="1728215"/>
            <a:ext cx="7885938" cy="4448747"/>
          </a:xfrm>
        </p:spPr>
        <p:txBody>
          <a:bodyPr vert="horz" wrap="square" lIns="91440" tIns="45720" rIns="91440" bIns="45720" numCol="1" anchor="t">
            <a:normAutofit/>
          </a:bodyPr>
          <a:lstStyle/>
          <a:p>
            <a:pPr latinLnBrk="0">
              <a:buSzPct val="80000"/>
              <a:buFont typeface="Wingdings" panose="05000000000000000000" pitchFamily="2" charset="2"/>
              <a:buChar char="§"/>
            </a:pPr>
            <a:r>
              <a:rPr lang="en-US" sz="3200" b="1" dirty="0">
                <a:solidFill>
                  <a:srgbClr val="92D050"/>
                </a:solidFill>
              </a:rPr>
              <a:t>Incentive:</a:t>
            </a:r>
            <a:r>
              <a:rPr lang="en-US" sz="3200" b="1" dirty="0">
                <a:solidFill>
                  <a:srgbClr val="FFCC00"/>
                </a:solidFill>
              </a:rPr>
              <a:t> </a:t>
            </a:r>
            <a:r>
              <a:rPr lang="en-US" sz="3200" b="1" dirty="0"/>
              <a:t>Trophy</a:t>
            </a:r>
            <a:endParaRPr lang="ko-KR" altLang="en-US" sz="3200" b="1" dirty="0"/>
          </a:p>
          <a:p>
            <a:pPr latinLnBrk="0">
              <a:buSzPct val="80000"/>
              <a:buFont typeface="Wingdings" panose="05000000000000000000" pitchFamily="2" charset="2"/>
              <a:buChar char="§"/>
            </a:pPr>
            <a:r>
              <a:rPr lang="en-US" sz="3200" b="1" dirty="0">
                <a:solidFill>
                  <a:srgbClr val="D533BE"/>
                </a:solidFill>
              </a:rPr>
              <a:t>Eligibility: </a:t>
            </a:r>
            <a:endParaRPr lang="ko-KR" altLang="en-US" sz="3200" b="1" dirty="0">
              <a:solidFill>
                <a:srgbClr val="D533BE"/>
              </a:solidFill>
            </a:endParaRPr>
          </a:p>
          <a:p>
            <a:pPr>
              <a:buFont typeface="Wingdings" panose="05000000000000000000" pitchFamily="2" charset="2"/>
              <a:buChar char="§"/>
            </a:pPr>
            <a:r>
              <a:rPr lang="en-US" sz="2600" b="1" u="sng" dirty="0">
                <a:solidFill>
                  <a:srgbClr val="D533BE"/>
                </a:solidFill>
              </a:rPr>
              <a:t>Awarded to the Lieutenant Governor who:</a:t>
            </a:r>
            <a:endParaRPr lang="ko-KR" altLang="en-US" sz="2600" b="1" u="sng" dirty="0">
              <a:solidFill>
                <a:srgbClr val="D533BE"/>
              </a:solidFill>
            </a:endParaRPr>
          </a:p>
          <a:p>
            <a:pPr lvl="1">
              <a:buSzPct val="80000"/>
            </a:pPr>
            <a:r>
              <a:rPr lang="en-US" b="1" dirty="0"/>
              <a:t>Achieves  at least Distinguished status</a:t>
            </a:r>
            <a:endParaRPr lang="ko-KR" altLang="en-US" b="1" dirty="0"/>
          </a:p>
          <a:p>
            <a:pPr lvl="1">
              <a:buSzPct val="80000"/>
            </a:pPr>
            <a:r>
              <a:rPr lang="en-US" b="1" dirty="0"/>
              <a:t>Has the highest percentage of Distinguished clubs  </a:t>
            </a:r>
            <a:endParaRPr lang="ko-KR" altLang="en-US" b="1" dirty="0"/>
          </a:p>
          <a:p>
            <a:pPr lvl="1">
              <a:buSzPct val="80000"/>
            </a:pPr>
            <a:r>
              <a:rPr lang="en-US" b="1" dirty="0"/>
              <a:t>Is a Builder of Excellence or sponsors at least three new members</a:t>
            </a:r>
            <a:endParaRPr lang="ko-KR" altLang="en-US" b="1" dirty="0"/>
          </a:p>
          <a:p>
            <a:pPr lvl="1">
              <a:buSzPct val="80000"/>
            </a:pPr>
            <a:r>
              <a:rPr lang="en-US" b="1" dirty="0"/>
              <a:t>Has the highest percentage growth and retention of membership among clubs for the Optimist year 2022-2023 as per the Club Roster Adjustment report</a:t>
            </a:r>
            <a:endParaRPr lang="ko-KR" altLang="en-US" b="1" dirty="0"/>
          </a:p>
        </p:txBody>
      </p:sp>
      <p:pic>
        <p:nvPicPr>
          <p:cNvPr id="6" name="Picture 5" descr="A picture containing tree, person, person, outdoor&#10;&#10;Description automatically generated">
            <a:extLst>
              <a:ext uri="{FF2B5EF4-FFF2-40B4-BE49-F238E27FC236}">
                <a16:creationId xmlns:a16="http://schemas.microsoft.com/office/drawing/2014/main" id="{370AD59B-1126-459C-8A90-2CFC307454F4}"/>
              </a:ext>
            </a:extLst>
          </p:cNvPr>
          <p:cNvPicPr>
            <a:picLocks noChangeAspect="1"/>
          </p:cNvPicPr>
          <p:nvPr/>
        </p:nvPicPr>
        <p:blipFill rotWithShape="1">
          <a:blip r:embed="rId3">
            <a:extLst>
              <a:ext uri="{28A0092B-C50C-407E-A947-70E740481C1C}">
                <a14:useLocalDpi xmlns:a14="http://schemas.microsoft.com/office/drawing/2010/main" val="0"/>
              </a:ext>
            </a:extLst>
          </a:blip>
          <a:srcRect t="2016" r="2839"/>
          <a:stretch/>
        </p:blipFill>
        <p:spPr>
          <a:xfrm>
            <a:off x="630936" y="1911096"/>
            <a:ext cx="2859942" cy="380056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876666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p:cNvSpPr>
            <a:spLocks noGrp="1"/>
          </p:cNvSpPr>
          <p:nvPr>
            <p:ph type="title"/>
          </p:nvPr>
        </p:nvSpPr>
        <p:spPr>
          <a:xfrm>
            <a:off x="1136805" y="288925"/>
            <a:ext cx="9715500" cy="1325563"/>
          </a:xfrm>
        </p:spPr>
        <p:txBody>
          <a:bodyPr>
            <a:noAutofit/>
          </a:bodyPr>
          <a:lstStyle/>
          <a:p>
            <a:r>
              <a:rPr kumimoji="0" lang="en-US" sz="5400" b="1" i="0" u="none" strike="noStrike" kern="1200" cap="none" spc="0" normalizeH="0" baseline="0" noProof="0" dirty="0">
                <a:ln>
                  <a:noFill/>
                </a:ln>
                <a:effectLst>
                  <a:outerShdw blurRad="38100" dist="38100" dir="2700000" algn="tl">
                    <a:srgbClr val="000000">
                      <a:alpha val="43137"/>
                    </a:srgbClr>
                  </a:outerShdw>
                </a:effectLst>
                <a:uLnTx/>
                <a:uFillTx/>
                <a:latin typeface="Trebuchet MS" panose="020B0603020202020204"/>
              </a:rPr>
              <a:t>OPTIMIST INTERNATIONAL CARIBBEAN DISTRICT</a:t>
            </a:r>
            <a:endParaRPr lang="en-US" sz="6000" dirty="0">
              <a:effectLst>
                <a:outerShdw blurRad="38100" dist="38100" dir="2700000" algn="tl">
                  <a:srgbClr val="000000">
                    <a:alpha val="43137"/>
                  </a:srgbClr>
                </a:outerShdw>
              </a:effectLst>
            </a:endParaRPr>
          </a:p>
        </p:txBody>
      </p:sp>
      <p:sp>
        <p:nvSpPr>
          <p:cNvPr id="5" name="Subtitle 4"/>
          <p:cNvSpPr>
            <a:spLocks noGrp="1"/>
          </p:cNvSpPr>
          <p:nvPr>
            <p:ph type="subTitle" idx="4294967295"/>
          </p:nvPr>
        </p:nvSpPr>
        <p:spPr>
          <a:xfrm>
            <a:off x="1708305" y="4667284"/>
            <a:ext cx="9144000" cy="901699"/>
          </a:xfrm>
        </p:spPr>
        <p:txBody>
          <a:bodyPr>
            <a:normAutofit/>
          </a:bodyPr>
          <a:lstStyle/>
          <a:p>
            <a:pPr marL="0" indent="0">
              <a:buNone/>
            </a:pPr>
            <a:r>
              <a:rPr kumimoji="0" lang="en-US" sz="5400" b="1" i="0" u="none" strike="noStrike" kern="1200" cap="none" spc="0" normalizeH="0" baseline="0" noProof="0" dirty="0">
                <a:ln>
                  <a:noFill/>
                </a:ln>
                <a:effectLst>
                  <a:outerShdw blurRad="38100" dist="38100" dir="2700000" algn="tl">
                    <a:srgbClr val="000000">
                      <a:alpha val="43137"/>
                    </a:srgbClr>
                  </a:outerShdw>
                </a:effectLst>
                <a:uLnTx/>
                <a:uFillTx/>
                <a:latin typeface="Trebuchet MS" panose="020B0603020202020204"/>
                <a:ea typeface="+mj-ea"/>
                <a:cs typeface="+mj-cs"/>
              </a:rPr>
              <a:t>QUARTERLY RECOGNITIONS</a:t>
            </a:r>
            <a:endParaRPr lang="en-US" sz="3600" dirty="0">
              <a:effectLst>
                <a:outerShdw blurRad="38100" dist="38100" dir="2700000" algn="tl">
                  <a:srgbClr val="000000">
                    <a:alpha val="43137"/>
                  </a:srgbClr>
                </a:outerShdw>
              </a:effectLst>
            </a:endParaRPr>
          </a:p>
        </p:txBody>
      </p:sp>
      <p:pic>
        <p:nvPicPr>
          <p:cNvPr id="16390" name="Picture 6" descr="The Complete Guide To Employee Recognition"/>
          <p:cNvPicPr>
            <a:picLocks noChangeAspect="1" noChangeArrowheads="1"/>
          </p:cNvPicPr>
          <p:nvPr/>
        </p:nvPicPr>
        <p:blipFill rotWithShape="1">
          <a:blip r:embed="rId2">
            <a:extLst>
              <a:ext uri="{28A0092B-C50C-407E-A947-70E740481C1C}">
                <a14:useLocalDpi xmlns:a14="http://schemas.microsoft.com/office/drawing/2010/main" val="0"/>
              </a:ext>
            </a:extLst>
          </a:blip>
          <a:srcRect l="43242" r="-1"/>
          <a:stretch/>
        </p:blipFill>
        <p:spPr bwMode="auto">
          <a:xfrm>
            <a:off x="4781550" y="1857018"/>
            <a:ext cx="2343150" cy="2810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94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rgbClr val="D533BE"/>
                </a:solidFill>
                <a:latin typeface="Times New Roman" panose="02020603050405020304" pitchFamily="18" charset="0"/>
                <a:cs typeface="Times New Roman" panose="02020603050405020304" pitchFamily="18" charset="0"/>
              </a:rPr>
              <a:t>The Theo Golding </a:t>
            </a:r>
            <a:br>
              <a:rPr lang="en-US" b="1" dirty="0">
                <a:solidFill>
                  <a:srgbClr val="D533BE"/>
                </a:solidFill>
                <a:latin typeface="Times New Roman" panose="02020603050405020304" pitchFamily="18" charset="0"/>
                <a:cs typeface="Times New Roman" panose="02020603050405020304" pitchFamily="18" charset="0"/>
              </a:rPr>
            </a:br>
            <a:r>
              <a:rPr lang="en-US" b="1" dirty="0">
                <a:solidFill>
                  <a:srgbClr val="D533BE"/>
                </a:solidFill>
                <a:latin typeface="Times New Roman" panose="02020603050405020304" pitchFamily="18" charset="0"/>
                <a:cs typeface="Times New Roman" panose="02020603050405020304" pitchFamily="18" charset="0"/>
              </a:rPr>
              <a:t>Award for Leadership</a:t>
            </a:r>
            <a:endParaRPr lang="en-US" dirty="0">
              <a:solidFill>
                <a:srgbClr val="D533B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58768" y="1788891"/>
            <a:ext cx="8092440" cy="4561808"/>
          </a:xfrm>
        </p:spPr>
        <p:txBody>
          <a:bodyPr vert="horz" wrap="square" lIns="91440" tIns="45720" rIns="91440" bIns="45720" numCol="1" anchor="t">
            <a:normAutofit/>
          </a:bodyPr>
          <a:lstStyle/>
          <a:p>
            <a:pPr latinLnBrk="0">
              <a:buSzPct val="80000"/>
              <a:buFont typeface="Wingdings" panose="05000000000000000000" pitchFamily="2" charset="2"/>
              <a:buChar char="§"/>
            </a:pPr>
            <a:r>
              <a:rPr lang="en-US" sz="3300" b="1" dirty="0">
                <a:solidFill>
                  <a:srgbClr val="92D050"/>
                </a:solidFill>
              </a:rPr>
              <a:t>Incentive:</a:t>
            </a:r>
            <a:r>
              <a:rPr lang="en-US" sz="3300" b="1" dirty="0">
                <a:solidFill>
                  <a:srgbClr val="FFCC00"/>
                </a:solidFill>
              </a:rPr>
              <a:t> </a:t>
            </a:r>
            <a:r>
              <a:rPr lang="en-US" sz="3300" b="1" dirty="0"/>
              <a:t>Trophy</a:t>
            </a:r>
            <a:endParaRPr lang="ko-KR" altLang="en-US" sz="3300" b="1" dirty="0"/>
          </a:p>
          <a:p>
            <a:pPr latinLnBrk="0">
              <a:buSzPct val="80000"/>
              <a:buFont typeface="Wingdings" panose="05000000000000000000" pitchFamily="2" charset="2"/>
              <a:buChar char="§"/>
            </a:pPr>
            <a:r>
              <a:rPr lang="en-US" sz="3300" b="1" dirty="0">
                <a:solidFill>
                  <a:srgbClr val="D533BE"/>
                </a:solidFill>
              </a:rPr>
              <a:t>Eligibility: </a:t>
            </a:r>
            <a:endParaRPr lang="ko-KR" altLang="en-US" sz="3300" b="1" u="sng" dirty="0">
              <a:solidFill>
                <a:srgbClr val="D533BE"/>
              </a:solidFill>
            </a:endParaRPr>
          </a:p>
          <a:p>
            <a:pPr>
              <a:buFont typeface="Wingdings" panose="05000000000000000000" pitchFamily="2" charset="2"/>
              <a:buChar char="§"/>
            </a:pPr>
            <a:r>
              <a:rPr lang="en-US" sz="2600" b="1" u="sng" dirty="0">
                <a:solidFill>
                  <a:srgbClr val="D533BE"/>
                </a:solidFill>
              </a:rPr>
              <a:t>Awarded to the Lieutenant Governor who:</a:t>
            </a:r>
            <a:endParaRPr lang="ko-KR" altLang="en-US" sz="2600" b="1" u="sng" dirty="0">
              <a:solidFill>
                <a:srgbClr val="D533BE"/>
              </a:solidFill>
            </a:endParaRPr>
          </a:p>
          <a:p>
            <a:pPr lvl="1">
              <a:buSzPct val="80000"/>
            </a:pPr>
            <a:r>
              <a:rPr lang="en-US" b="1" dirty="0">
                <a:latin typeface="Calibri" panose="020F0502020204030204" pitchFamily="34" charset="0"/>
                <a:cs typeface="Calibri" panose="020F0502020204030204" pitchFamily="34" charset="0"/>
              </a:rPr>
              <a:t>Makes the greatest impact in promoting Optimism as a philosophy of life </a:t>
            </a:r>
          </a:p>
          <a:p>
            <a:pPr lvl="1">
              <a:buSzPct val="80000"/>
            </a:pPr>
            <a:r>
              <a:rPr lang="en-US" b="1" dirty="0">
                <a:latin typeface="Calibri" panose="020F0502020204030204" pitchFamily="34" charset="0"/>
                <a:cs typeface="Calibri" panose="020F0502020204030204" pitchFamily="34" charset="0"/>
              </a:rPr>
              <a:t>Whose clubs :</a:t>
            </a:r>
            <a:endParaRPr lang="ko-KR" altLang="en-US" b="1" dirty="0">
              <a:latin typeface="Calibri" panose="020F0502020204030204" pitchFamily="34" charset="0"/>
              <a:cs typeface="Calibri" panose="020F0502020204030204" pitchFamily="34" charset="0"/>
            </a:endParaRPr>
          </a:p>
          <a:p>
            <a:pPr lvl="2">
              <a:buSzPct val="80000"/>
            </a:pPr>
            <a:r>
              <a:rPr lang="en-US" sz="2400" b="1" dirty="0">
                <a:latin typeface="Calibri" panose="020F0502020204030204" pitchFamily="34" charset="0"/>
                <a:cs typeface="Calibri" panose="020F0502020204030204" pitchFamily="34" charset="0"/>
              </a:rPr>
              <a:t>Meet their quarterly financial obligations to OI and the District</a:t>
            </a:r>
            <a:endParaRPr lang="ko-KR" altLang="en-US" sz="2400" b="1" dirty="0">
              <a:latin typeface="Calibri" panose="020F0502020204030204" pitchFamily="34" charset="0"/>
              <a:cs typeface="Calibri" panose="020F0502020204030204" pitchFamily="34" charset="0"/>
            </a:endParaRPr>
          </a:p>
          <a:p>
            <a:pPr lvl="2">
              <a:buSzPct val="80000"/>
            </a:pPr>
            <a:r>
              <a:rPr lang="en-US" sz="2400" b="1" dirty="0">
                <a:latin typeface="Calibri" panose="020F0502020204030204" pitchFamily="34" charset="0"/>
                <a:cs typeface="Calibri" panose="020F0502020204030204" pitchFamily="34" charset="0"/>
              </a:rPr>
              <a:t>Make the greatest combined percentage contribution to OI Foundation.</a:t>
            </a:r>
          </a:p>
        </p:txBody>
      </p:sp>
      <p:pic>
        <p:nvPicPr>
          <p:cNvPr id="5" name="Picture 4" descr="A picture containing tree, person, person, outdoor&#10;&#10;Description automatically generated">
            <a:extLst>
              <a:ext uri="{FF2B5EF4-FFF2-40B4-BE49-F238E27FC236}">
                <a16:creationId xmlns:a16="http://schemas.microsoft.com/office/drawing/2014/main" id="{370AD59B-1126-459C-8A90-2CFC307454F4}"/>
              </a:ext>
            </a:extLst>
          </p:cNvPr>
          <p:cNvPicPr>
            <a:picLocks noChangeAspect="1"/>
          </p:cNvPicPr>
          <p:nvPr/>
        </p:nvPicPr>
        <p:blipFill rotWithShape="1">
          <a:blip r:embed="rId3">
            <a:extLst>
              <a:ext uri="{28A0092B-C50C-407E-A947-70E740481C1C}">
                <a14:useLocalDpi xmlns:a14="http://schemas.microsoft.com/office/drawing/2010/main" val="0"/>
              </a:ext>
            </a:extLst>
          </a:blip>
          <a:srcRect t="2016" r="2839"/>
          <a:stretch/>
        </p:blipFill>
        <p:spPr>
          <a:xfrm>
            <a:off x="630936" y="1911096"/>
            <a:ext cx="2859942" cy="380056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31350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5843"/>
            <a:ext cx="10192512" cy="1325563"/>
          </a:xfrm>
        </p:spPr>
        <p:txBody>
          <a:bodyPr>
            <a:noAutofit/>
          </a:bodyPr>
          <a:lstStyle/>
          <a:p>
            <a:r>
              <a:rPr lang="en-US" sz="3600" b="1" dirty="0">
                <a:solidFill>
                  <a:srgbClr val="D533BE"/>
                </a:solidFill>
                <a:latin typeface="Times New Roman" panose="02020603050405020304" pitchFamily="18" charset="0"/>
                <a:cs typeface="Times New Roman" panose="02020603050405020304" pitchFamily="18" charset="0"/>
              </a:rPr>
              <a:t>The Ronald and Jessica Bourne</a:t>
            </a:r>
            <a:r>
              <a:rPr lang="en-US" sz="3600" dirty="0">
                <a:solidFill>
                  <a:srgbClr val="D533BE"/>
                </a:solidFill>
                <a:latin typeface="Times New Roman" panose="02020603050405020304" pitchFamily="18" charset="0"/>
                <a:cs typeface="Times New Roman" panose="02020603050405020304" pitchFamily="18" charset="0"/>
              </a:rPr>
              <a:t> </a:t>
            </a:r>
            <a:r>
              <a:rPr lang="en-US" sz="3600" b="1" dirty="0">
                <a:solidFill>
                  <a:srgbClr val="D533BE"/>
                </a:solidFill>
                <a:latin typeface="Times New Roman" panose="02020603050405020304" pitchFamily="18" charset="0"/>
                <a:cs typeface="Times New Roman" panose="02020603050405020304" pitchFamily="18" charset="0"/>
              </a:rPr>
              <a:t>Award </a:t>
            </a:r>
            <a:br>
              <a:rPr lang="en-US" sz="3600" b="1" dirty="0">
                <a:solidFill>
                  <a:srgbClr val="D533BE"/>
                </a:solidFill>
                <a:latin typeface="Times New Roman" panose="02020603050405020304" pitchFamily="18" charset="0"/>
                <a:cs typeface="Times New Roman" panose="02020603050405020304" pitchFamily="18" charset="0"/>
              </a:rPr>
            </a:br>
            <a:r>
              <a:rPr lang="en-US" sz="3600" b="1" dirty="0">
                <a:solidFill>
                  <a:srgbClr val="D533BE"/>
                </a:solidFill>
                <a:latin typeface="Times New Roman" panose="02020603050405020304" pitchFamily="18" charset="0"/>
                <a:cs typeface="Times New Roman" panose="02020603050405020304" pitchFamily="18" charset="0"/>
              </a:rPr>
              <a:t>for Commitment and Service to the Optimist International Caribbean District </a:t>
            </a:r>
            <a:endParaRPr lang="en-US" sz="3600" dirty="0">
              <a:solidFill>
                <a:srgbClr val="D533B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392424" y="1956815"/>
            <a:ext cx="8361426" cy="4220147"/>
          </a:xfrm>
        </p:spPr>
        <p:txBody>
          <a:bodyPr vert="horz" wrap="square" lIns="91440" tIns="45720" rIns="91440" bIns="45720" numCol="1" anchor="t">
            <a:normAutofit fontScale="92500" lnSpcReduction="20000"/>
          </a:bodyPr>
          <a:lstStyle/>
          <a:p>
            <a:pPr latinLnBrk="0">
              <a:buSzPct val="80000"/>
              <a:buFont typeface="Wingdings" panose="05000000000000000000" pitchFamily="2" charset="2"/>
              <a:buChar char="§"/>
            </a:pPr>
            <a:r>
              <a:rPr lang="en-US" sz="3000" b="1" dirty="0">
                <a:solidFill>
                  <a:srgbClr val="92D050"/>
                </a:solidFill>
              </a:rPr>
              <a:t>Incentive:</a:t>
            </a:r>
            <a:r>
              <a:rPr lang="en-US" sz="3000" b="1" dirty="0">
                <a:solidFill>
                  <a:srgbClr val="FFCC00"/>
                </a:solidFill>
              </a:rPr>
              <a:t> </a:t>
            </a:r>
            <a:r>
              <a:rPr lang="en-US" sz="3000" b="1" dirty="0"/>
              <a:t>Plaque</a:t>
            </a:r>
          </a:p>
          <a:p>
            <a:pPr latinLnBrk="0">
              <a:buSzPct val="80000"/>
              <a:buFont typeface="Wingdings" panose="05000000000000000000" pitchFamily="2" charset="2"/>
              <a:buChar char="§"/>
            </a:pPr>
            <a:r>
              <a:rPr lang="en-US" sz="3000" b="1" dirty="0">
                <a:solidFill>
                  <a:srgbClr val="D533BE"/>
                </a:solidFill>
              </a:rPr>
              <a:t>Eligibility:  </a:t>
            </a:r>
            <a:endParaRPr lang="ko-KR" altLang="en-US" sz="3000" b="1" dirty="0">
              <a:solidFill>
                <a:srgbClr val="D533BE"/>
              </a:solidFill>
            </a:endParaRPr>
          </a:p>
          <a:p>
            <a:pPr latinLnBrk="0">
              <a:buFont typeface="Wingdings" panose="05000000000000000000" pitchFamily="2" charset="2"/>
              <a:buChar char="§"/>
            </a:pPr>
            <a:r>
              <a:rPr lang="en-US" sz="3000" b="1" u="sng" dirty="0">
                <a:solidFill>
                  <a:srgbClr val="D533BE"/>
                </a:solidFill>
              </a:rPr>
              <a:t>Awarded to:</a:t>
            </a:r>
          </a:p>
          <a:p>
            <a:pPr marL="685800" latinLnBrk="0"/>
            <a:r>
              <a:rPr lang="en-US" sz="2200" b="1" dirty="0"/>
              <a:t>An active Optimist member who has demonstrated a consistently high standard of commitment, integrity and service to the District and who has had an unbroken membership of a minimum of 10 years.  </a:t>
            </a:r>
          </a:p>
          <a:p>
            <a:pPr marL="685800"/>
            <a:r>
              <a:rPr lang="en-US" sz="2200" b="1" dirty="0"/>
              <a:t>The member and the member’s club(s) must be in good financial standing with Optimist International and the District.</a:t>
            </a:r>
          </a:p>
          <a:p>
            <a:pPr marL="0" indent="0">
              <a:buNone/>
            </a:pPr>
            <a:endParaRPr lang="en-US" sz="2200" b="1" dirty="0"/>
          </a:p>
          <a:p>
            <a:pPr>
              <a:buSzPct val="80000"/>
              <a:buFont typeface="Wingdings" panose="05000000000000000000" pitchFamily="2" charset="2"/>
              <a:buChar char="§"/>
            </a:pPr>
            <a:r>
              <a:rPr lang="en-US" sz="3000" b="1" dirty="0">
                <a:solidFill>
                  <a:srgbClr val="92D050"/>
                </a:solidFill>
              </a:rPr>
              <a:t>How to apply:</a:t>
            </a:r>
          </a:p>
          <a:p>
            <a:pPr marL="693738">
              <a:buSzPct val="80000"/>
            </a:pPr>
            <a:r>
              <a:rPr lang="en-US" altLang="ko-KR" sz="2200" b="1" dirty="0"/>
              <a:t>Applications should be submitted to the Chair of the Past Governors Association by April 8 of each year.</a:t>
            </a:r>
            <a:endParaRPr lang="ko-KR" altLang="en-US" dirty="0"/>
          </a:p>
        </p:txBody>
      </p:sp>
      <p:pic>
        <p:nvPicPr>
          <p:cNvPr id="6" name="Picture 5" descr="A person in a suit&#10;&#10;Description automatically generated with medium confidence">
            <a:extLst>
              <a:ext uri="{FF2B5EF4-FFF2-40B4-BE49-F238E27FC236}">
                <a16:creationId xmlns:a16="http://schemas.microsoft.com/office/drawing/2014/main" id="{93B9DE82-A09B-44E4-A1DB-87C8C3C21E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57" r="8064"/>
          <a:stretch/>
        </p:blipFill>
        <p:spPr>
          <a:xfrm>
            <a:off x="329524" y="2074083"/>
            <a:ext cx="2843444" cy="36439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68898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down)">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down)">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5843"/>
            <a:ext cx="10763250" cy="1132696"/>
          </a:xfrm>
        </p:spPr>
        <p:txBody>
          <a:bodyPr>
            <a:noAutofit/>
          </a:bodyPr>
          <a:lstStyle/>
          <a:p>
            <a:pPr algn="ctr"/>
            <a:r>
              <a:rPr lang="en-US" sz="5000" b="1" dirty="0">
                <a:solidFill>
                  <a:srgbClr val="D533BE"/>
                </a:solidFill>
                <a:latin typeface="Times New Roman" panose="02020603050405020304" pitchFamily="18" charset="0"/>
                <a:cs typeface="Times New Roman" panose="02020603050405020304" pitchFamily="18" charset="0"/>
              </a:rPr>
              <a:t>Persistency Award </a:t>
            </a:r>
            <a:endParaRPr lang="en-US" sz="5000" dirty="0">
              <a:solidFill>
                <a:srgbClr val="D533B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57784" y="1258539"/>
            <a:ext cx="11196066" cy="4561808"/>
          </a:xfrm>
        </p:spPr>
        <p:txBody>
          <a:bodyPr vert="horz" wrap="square" lIns="91440" tIns="45720" rIns="91440" bIns="45720" numCol="1" anchor="t">
            <a:normAutofit fontScale="25000" lnSpcReduction="20000"/>
          </a:bodyPr>
          <a:lstStyle/>
          <a:p>
            <a:pPr>
              <a:buSzPct val="100000"/>
              <a:buFont typeface="Wingdings" panose="05000000000000000000" pitchFamily="2" charset="2"/>
              <a:buChar char="§"/>
            </a:pPr>
            <a:r>
              <a:rPr lang="en-US" sz="11200" b="1" dirty="0">
                <a:solidFill>
                  <a:srgbClr val="92D050"/>
                </a:solidFill>
              </a:rPr>
              <a:t>Incentive:</a:t>
            </a:r>
            <a:r>
              <a:rPr lang="en-US" sz="11200" b="1" dirty="0">
                <a:solidFill>
                  <a:srgbClr val="FFCC00"/>
                </a:solidFill>
              </a:rPr>
              <a:t> </a:t>
            </a:r>
            <a:r>
              <a:rPr lang="en-US" sz="11200" b="1" dirty="0"/>
              <a:t>Banner Patches</a:t>
            </a:r>
          </a:p>
          <a:p>
            <a:pPr>
              <a:buSzPct val="100000"/>
              <a:buFont typeface="Wingdings" panose="05000000000000000000" pitchFamily="2" charset="2"/>
              <a:buChar char="§"/>
            </a:pPr>
            <a:endParaRPr lang="en-US" sz="11200" b="1" dirty="0"/>
          </a:p>
          <a:p>
            <a:pPr latinLnBrk="0">
              <a:buSzPct val="100000"/>
              <a:buFont typeface="Wingdings" panose="05000000000000000000" pitchFamily="2" charset="2"/>
              <a:buChar char="§"/>
            </a:pPr>
            <a:r>
              <a:rPr lang="en-US" sz="11200" b="1" dirty="0">
                <a:solidFill>
                  <a:srgbClr val="D533BE"/>
                </a:solidFill>
              </a:rPr>
              <a:t>Eligibility:  </a:t>
            </a:r>
            <a:endParaRPr lang="ko-KR" altLang="en-US" sz="11200" b="1" dirty="0">
              <a:solidFill>
                <a:srgbClr val="D533BE"/>
              </a:solidFill>
            </a:endParaRPr>
          </a:p>
          <a:p>
            <a:pPr>
              <a:buFont typeface="Wingdings" panose="05000000000000000000" pitchFamily="2" charset="2"/>
              <a:buChar char="§"/>
            </a:pPr>
            <a:r>
              <a:rPr lang="en-US" sz="11200" b="1" dirty="0">
                <a:solidFill>
                  <a:srgbClr val="D533BE"/>
                </a:solidFill>
              </a:rPr>
              <a:t>Awarded to newly built clubs and sponsor clubs.  The criteria shall be as follows:</a:t>
            </a:r>
          </a:p>
          <a:p>
            <a:pPr marL="508000" indent="-271463">
              <a:spcBef>
                <a:spcPts val="300"/>
              </a:spcBef>
              <a:spcAft>
                <a:spcPts val="300"/>
              </a:spcAft>
            </a:pPr>
            <a:r>
              <a:rPr lang="en-US" sz="7600" b="1" dirty="0"/>
              <a:t>Qualification for the award will be based on an assessment over 3 club years covering no less than 30 months </a:t>
            </a:r>
          </a:p>
          <a:p>
            <a:pPr marL="508000" indent="-271463">
              <a:spcBef>
                <a:spcPts val="300"/>
              </a:spcBef>
              <a:spcAft>
                <a:spcPts val="300"/>
              </a:spcAft>
            </a:pPr>
            <a:endParaRPr lang="en-US" sz="7600" b="1" dirty="0">
              <a:solidFill>
                <a:srgbClr val="FF0000"/>
              </a:solidFill>
            </a:endParaRPr>
          </a:p>
          <a:p>
            <a:pPr marL="508000" indent="-271463">
              <a:spcBef>
                <a:spcPts val="300"/>
              </a:spcBef>
              <a:spcAft>
                <a:spcPts val="300"/>
              </a:spcAft>
            </a:pPr>
            <a:r>
              <a:rPr lang="en-US" sz="7600" b="1" dirty="0"/>
              <a:t>New Clubs should complete all requirements of the 90-Day Follow-Up Programme with no less than 30 Club Members on roster.  (Incentives for these are already covered by Optimist International)</a:t>
            </a:r>
          </a:p>
          <a:p>
            <a:pPr marL="236537" indent="0">
              <a:spcBef>
                <a:spcPts val="300"/>
              </a:spcBef>
              <a:spcAft>
                <a:spcPts val="300"/>
              </a:spcAft>
              <a:buNone/>
            </a:pPr>
            <a:endParaRPr lang="en-US" sz="7600" b="1" dirty="0">
              <a:solidFill>
                <a:srgbClr val="D533BE"/>
              </a:solidFill>
            </a:endParaRPr>
          </a:p>
          <a:p>
            <a:pPr marL="508000" indent="-271463">
              <a:spcBef>
                <a:spcPts val="300"/>
              </a:spcBef>
              <a:spcAft>
                <a:spcPts val="300"/>
              </a:spcAft>
            </a:pPr>
            <a:r>
              <a:rPr lang="en-US" sz="7600" b="1" dirty="0"/>
              <a:t>Beyond the Charter Banquet, both the Sponsor Club(s) and the New Club should achieve no less than Honour Club status for each full Club Year during the period of the assessment for the Persistency Award.  (Already covered by OI)</a:t>
            </a:r>
          </a:p>
          <a:p>
            <a:pPr marL="508000" indent="-271463">
              <a:spcBef>
                <a:spcPts val="300"/>
              </a:spcBef>
              <a:spcAft>
                <a:spcPts val="300"/>
              </a:spcAft>
              <a:buSzPct val="80000"/>
            </a:pPr>
            <a:endParaRPr lang="en-US" sz="7600" b="1" dirty="0"/>
          </a:p>
          <a:p>
            <a:pPr marL="508000" indent="-271463">
              <a:spcBef>
                <a:spcPts val="300"/>
              </a:spcBef>
              <a:spcAft>
                <a:spcPts val="300"/>
              </a:spcAft>
              <a:buSzPct val="80000"/>
            </a:pPr>
            <a:r>
              <a:rPr lang="en-US" sz="7600" b="1" dirty="0"/>
              <a:t>Both Sponsors and New Clubs shall be represented at and participate in all Zone Meetings, District Conferences and Conventions, and all District Board Meetings</a:t>
            </a:r>
          </a:p>
        </p:txBody>
      </p:sp>
    </p:spTree>
    <p:extLst>
      <p:ext uri="{BB962C8B-B14F-4D97-AF65-F5344CB8AC3E}">
        <p14:creationId xmlns:p14="http://schemas.microsoft.com/office/powerpoint/2010/main" val="967511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down)">
                                      <p:cBhvr>
                                        <p:cTn id="19" dur="500"/>
                                        <p:tgtEl>
                                          <p:spTgt spid="3">
                                            <p:txEl>
                                              <p:pRg st="6" end="6"/>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wipe(down)">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wipe(down)">
                                      <p:cBhvr>
                                        <p:cTn id="2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5844"/>
            <a:ext cx="10763250" cy="1187560"/>
          </a:xfrm>
        </p:spPr>
        <p:txBody>
          <a:bodyPr>
            <a:noAutofit/>
          </a:bodyPr>
          <a:lstStyle/>
          <a:p>
            <a:pPr algn="ctr"/>
            <a:r>
              <a:rPr lang="en-US" sz="5000" b="1" dirty="0">
                <a:solidFill>
                  <a:srgbClr val="D533BE"/>
                </a:solidFill>
                <a:latin typeface="Times New Roman" panose="02020603050405020304" pitchFamily="18" charset="0"/>
                <a:cs typeface="Times New Roman" panose="02020603050405020304" pitchFamily="18" charset="0"/>
              </a:rPr>
              <a:t>Persistency Award </a:t>
            </a:r>
            <a:endParaRPr lang="en-US" sz="5000" dirty="0">
              <a:solidFill>
                <a:srgbClr val="D533B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97408" y="1194531"/>
            <a:ext cx="11156442" cy="4561808"/>
          </a:xfrm>
        </p:spPr>
        <p:txBody>
          <a:bodyPr vert="horz" wrap="square" lIns="91440" tIns="45720" rIns="91440" bIns="45720" numCol="1" anchor="t">
            <a:normAutofit fontScale="25000" lnSpcReduction="20000"/>
          </a:bodyPr>
          <a:lstStyle/>
          <a:p>
            <a:pPr>
              <a:buSzPct val="80000"/>
              <a:buFont typeface="Wingdings" panose="05000000000000000000" pitchFamily="2" charset="2"/>
              <a:buChar char="§"/>
            </a:pPr>
            <a:r>
              <a:rPr lang="en-US" sz="11200" b="1" dirty="0">
                <a:solidFill>
                  <a:srgbClr val="92D050"/>
                </a:solidFill>
              </a:rPr>
              <a:t>Incentive:</a:t>
            </a:r>
            <a:r>
              <a:rPr lang="en-US" sz="11200" b="1" dirty="0">
                <a:solidFill>
                  <a:srgbClr val="FFCC00"/>
                </a:solidFill>
              </a:rPr>
              <a:t> </a:t>
            </a:r>
            <a:r>
              <a:rPr lang="en-US" sz="11200" b="1" dirty="0"/>
              <a:t>Banner Patches</a:t>
            </a:r>
          </a:p>
          <a:p>
            <a:pPr marL="0" indent="0">
              <a:buSzPct val="80000"/>
              <a:buNone/>
            </a:pPr>
            <a:endParaRPr lang="en-US" sz="6400" b="1" dirty="0"/>
          </a:p>
          <a:p>
            <a:pPr latinLnBrk="0">
              <a:buSzPct val="80000"/>
              <a:buFont typeface="Wingdings" panose="05000000000000000000" pitchFamily="2" charset="2"/>
              <a:buChar char="§"/>
            </a:pPr>
            <a:r>
              <a:rPr lang="en-US" sz="11200" b="1" dirty="0">
                <a:solidFill>
                  <a:srgbClr val="D533BE"/>
                </a:solidFill>
              </a:rPr>
              <a:t>Eligibility: </a:t>
            </a:r>
          </a:p>
          <a:p>
            <a:pPr marL="0" indent="0" latinLnBrk="0">
              <a:buSzPct val="80000"/>
              <a:buNone/>
            </a:pPr>
            <a:endParaRPr lang="ko-KR" altLang="en-US" sz="6400" b="1" dirty="0">
              <a:solidFill>
                <a:srgbClr val="D533BE"/>
              </a:solidFill>
            </a:endParaRPr>
          </a:p>
          <a:p>
            <a:pPr latinLnBrk="0">
              <a:buFont typeface="Wingdings" panose="05000000000000000000" pitchFamily="2" charset="2"/>
              <a:buChar char="§"/>
            </a:pPr>
            <a:r>
              <a:rPr lang="en-US" sz="8800" b="1" u="sng" dirty="0">
                <a:solidFill>
                  <a:srgbClr val="D533BE"/>
                </a:solidFill>
              </a:rPr>
              <a:t>Awarded to newly built clubs and sponsor clubs. </a:t>
            </a:r>
          </a:p>
          <a:p>
            <a:pPr marL="0" indent="0" latinLnBrk="0">
              <a:lnSpc>
                <a:spcPct val="170000"/>
              </a:lnSpc>
              <a:buNone/>
            </a:pPr>
            <a:r>
              <a:rPr lang="en-US" sz="8800" b="1" u="sng" dirty="0">
                <a:solidFill>
                  <a:srgbClr val="D533BE"/>
                </a:solidFill>
              </a:rPr>
              <a:t>The criteria shall be as follows:</a:t>
            </a:r>
          </a:p>
          <a:p>
            <a:pPr marL="576263" indent="-288925">
              <a:spcBef>
                <a:spcPts val="300"/>
              </a:spcBef>
              <a:spcAft>
                <a:spcPts val="300"/>
              </a:spcAft>
              <a:buSzPct val="80000"/>
            </a:pPr>
            <a:r>
              <a:rPr lang="en-US" sz="7600" b="1" dirty="0"/>
              <a:t>New Clubs shall sponsor and have for a period of no less than 14 months, at least 1 JOI Club in good standing on register at the time of the assessment.  (Covered OI)</a:t>
            </a:r>
          </a:p>
          <a:p>
            <a:pPr marL="576263" indent="-288925">
              <a:spcBef>
                <a:spcPts val="300"/>
              </a:spcBef>
              <a:spcAft>
                <a:spcPts val="300"/>
              </a:spcAft>
              <a:buSzPct val="80000"/>
            </a:pPr>
            <a:endParaRPr lang="en-US" sz="4000" b="1" dirty="0"/>
          </a:p>
          <a:p>
            <a:pPr marL="576263" indent="-288925">
              <a:spcBef>
                <a:spcPts val="300"/>
              </a:spcBef>
              <a:spcAft>
                <a:spcPts val="300"/>
              </a:spcAft>
              <a:buSzPct val="80000"/>
            </a:pPr>
            <a:r>
              <a:rPr lang="en-US" sz="7600" b="1" dirty="0"/>
              <a:t>The Sponsor Club(s) shall add at least 1 fully paid-up District Life Member for each year of the assessment for the Award. (Benefits as per District Life Member </a:t>
            </a:r>
            <a:r>
              <a:rPr lang="en-US" sz="7600" b="1" dirty="0" err="1"/>
              <a:t>programme</a:t>
            </a:r>
            <a:r>
              <a:rPr lang="en-US" sz="7600" b="1" dirty="0"/>
              <a:t>)</a:t>
            </a:r>
          </a:p>
          <a:p>
            <a:pPr marL="576263" indent="-288925">
              <a:spcBef>
                <a:spcPts val="300"/>
              </a:spcBef>
              <a:spcAft>
                <a:spcPts val="300"/>
              </a:spcAft>
              <a:buSzPct val="80000"/>
            </a:pPr>
            <a:endParaRPr lang="en-US" sz="5200" b="1" dirty="0"/>
          </a:p>
          <a:p>
            <a:pPr marL="576263" indent="-288925">
              <a:spcBef>
                <a:spcPts val="300"/>
              </a:spcBef>
              <a:spcAft>
                <a:spcPts val="300"/>
              </a:spcAft>
              <a:buSzPct val="80000"/>
            </a:pPr>
            <a:r>
              <a:rPr lang="en-US" sz="7600" b="1" dirty="0"/>
              <a:t>The New Club shall have at least 1 fully paid-up District Life Member over the full period of assessment for the Award. (Benefits as per District Life Member </a:t>
            </a:r>
            <a:r>
              <a:rPr lang="en-US" sz="7600" b="1" dirty="0" err="1"/>
              <a:t>programme</a:t>
            </a:r>
            <a:r>
              <a:rPr lang="en-US" sz="7600" b="1" dirty="0"/>
              <a:t>)</a:t>
            </a:r>
          </a:p>
          <a:p>
            <a:pPr marL="576263" indent="-288925">
              <a:spcBef>
                <a:spcPts val="300"/>
              </a:spcBef>
              <a:spcAft>
                <a:spcPts val="300"/>
              </a:spcAft>
              <a:buSzPct val="80000"/>
            </a:pPr>
            <a:endParaRPr lang="en-US" sz="5200" b="1" dirty="0"/>
          </a:p>
          <a:p>
            <a:pPr marL="576263" indent="-288925">
              <a:spcBef>
                <a:spcPts val="300"/>
              </a:spcBef>
              <a:spcAft>
                <a:spcPts val="300"/>
              </a:spcAft>
              <a:buSzPct val="80000"/>
            </a:pPr>
            <a:r>
              <a:rPr lang="en-US" sz="7600" b="1" dirty="0"/>
              <a:t>New Clubs are to achieve a minimum of 5 Members attaining Level 5 in the PGI/PDP </a:t>
            </a:r>
            <a:r>
              <a:rPr lang="en-US" sz="7600" b="1" dirty="0" err="1"/>
              <a:t>programme</a:t>
            </a:r>
            <a:r>
              <a:rPr lang="en-US" sz="7600" b="1" dirty="0"/>
              <a:t>.</a:t>
            </a:r>
            <a:endParaRPr lang="en-JM" sz="7600" b="1" dirty="0"/>
          </a:p>
          <a:p>
            <a:pPr marL="0" indent="0">
              <a:spcBef>
                <a:spcPts val="300"/>
              </a:spcBef>
              <a:spcAft>
                <a:spcPts val="300"/>
              </a:spcAft>
              <a:buSzPct val="80000"/>
              <a:buNone/>
            </a:pPr>
            <a:endParaRPr lang="en-US" sz="7200" b="1" dirty="0"/>
          </a:p>
        </p:txBody>
      </p:sp>
    </p:spTree>
    <p:extLst>
      <p:ext uri="{BB962C8B-B14F-4D97-AF65-F5344CB8AC3E}">
        <p14:creationId xmlns:p14="http://schemas.microsoft.com/office/powerpoint/2010/main" val="2394996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ipe(down)">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wipe(down)">
                                      <p:cBhvr>
                                        <p:cTn id="21" dur="500"/>
                                        <p:tgtEl>
                                          <p:spTgt spid="3">
                                            <p:txEl>
                                              <p:pRg st="8" end="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down)">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wipe(down)">
                                      <p:cBhvr>
                                        <p:cTn id="31" dur="500"/>
                                        <p:tgtEl>
                                          <p:spTgt spid="3">
                                            <p:txEl>
                                              <p:pRg st="10" end="1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animEffect transition="in" filter="wipe(down)">
                                      <p:cBhvr>
                                        <p:cTn id="36"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dirty="0">
                <a:solidFill>
                  <a:srgbClr val="D533BE"/>
                </a:solidFill>
                <a:latin typeface="Times New Roman" panose="02020603050405020304" pitchFamily="18" charset="0"/>
                <a:cs typeface="Times New Roman" panose="02020603050405020304" pitchFamily="18" charset="0"/>
              </a:rPr>
              <a:t>The HYPEST Zone Award</a:t>
            </a:r>
            <a:endParaRPr lang="en-JM" sz="5000" dirty="0">
              <a:solidFill>
                <a:srgbClr val="D533BE"/>
              </a:solidFill>
            </a:endParaRPr>
          </a:p>
        </p:txBody>
      </p:sp>
      <p:sp>
        <p:nvSpPr>
          <p:cNvPr id="3" name="Content Placeholder 2"/>
          <p:cNvSpPr>
            <a:spLocks noGrp="1"/>
          </p:cNvSpPr>
          <p:nvPr>
            <p:ph idx="1"/>
          </p:nvPr>
        </p:nvSpPr>
        <p:spPr/>
        <p:txBody>
          <a:bodyPr>
            <a:normAutofit fontScale="77500" lnSpcReduction="20000"/>
          </a:bodyPr>
          <a:lstStyle/>
          <a:p>
            <a:pPr>
              <a:buSzPct val="80000"/>
              <a:buFont typeface="Wingdings" panose="05000000000000000000" pitchFamily="2" charset="2"/>
              <a:buChar char="§"/>
            </a:pPr>
            <a:r>
              <a:rPr lang="en-US" sz="3600" b="1" dirty="0">
                <a:solidFill>
                  <a:srgbClr val="92D050"/>
                </a:solidFill>
              </a:rPr>
              <a:t>Incentive:</a:t>
            </a:r>
            <a:r>
              <a:rPr lang="en-US" sz="3600" b="1" dirty="0">
                <a:solidFill>
                  <a:srgbClr val="FFCC00"/>
                </a:solidFill>
              </a:rPr>
              <a:t> </a:t>
            </a:r>
            <a:r>
              <a:rPr lang="en-US" sz="3600" b="1" dirty="0"/>
              <a:t>Monetary Donation to each Club in the Zone</a:t>
            </a:r>
          </a:p>
          <a:p>
            <a:pPr>
              <a:buSzPct val="80000"/>
              <a:buFont typeface="Wingdings" panose="05000000000000000000" pitchFamily="2" charset="2"/>
              <a:buChar char="§"/>
            </a:pPr>
            <a:r>
              <a:rPr lang="en-US" sz="3600" b="1" dirty="0">
                <a:solidFill>
                  <a:srgbClr val="D533BE"/>
                </a:solidFill>
              </a:rPr>
              <a:t>Eligibility:  </a:t>
            </a:r>
          </a:p>
          <a:p>
            <a:pPr>
              <a:buSzPct val="80000"/>
              <a:buFont typeface="Wingdings" panose="05000000000000000000" pitchFamily="2" charset="2"/>
              <a:buChar char="§"/>
            </a:pPr>
            <a:r>
              <a:rPr lang="en-US" altLang="ko-KR" sz="3600" b="1" u="sng" dirty="0">
                <a:solidFill>
                  <a:srgbClr val="D533BE"/>
                </a:solidFill>
              </a:rPr>
              <a:t>Awarded to the Zone that receives the highest score based on the following criteria:</a:t>
            </a:r>
          </a:p>
          <a:p>
            <a:pPr marL="457200">
              <a:buSzPct val="80000"/>
            </a:pPr>
            <a:r>
              <a:rPr lang="en-US" altLang="ko-KR" sz="2300" b="1" dirty="0"/>
              <a:t>A maximum of 10 points for best Social Media take over posts during the zone’s HYPE De Zone month</a:t>
            </a:r>
          </a:p>
          <a:p>
            <a:pPr marL="457200">
              <a:buSzPct val="80000"/>
            </a:pPr>
            <a:r>
              <a:rPr lang="en-US" altLang="ko-KR" sz="2300" b="1" dirty="0"/>
              <a:t>5 points for each new club built during the year</a:t>
            </a:r>
          </a:p>
          <a:p>
            <a:pPr marL="457200">
              <a:buSzPct val="80000"/>
            </a:pPr>
            <a:r>
              <a:rPr lang="en-US" altLang="ko-KR" sz="2300" b="1" dirty="0"/>
              <a:t>1 point for each net positive member the Zone has added during the year</a:t>
            </a:r>
          </a:p>
          <a:p>
            <a:pPr marL="457200"/>
            <a:r>
              <a:rPr lang="en-US" sz="2300" b="1" dirty="0"/>
              <a:t>5 points if the Zone executes a project during its “HYPE De Zone” month related to the District Flagship Project</a:t>
            </a:r>
          </a:p>
          <a:p>
            <a:pPr marL="457200"/>
            <a:r>
              <a:rPr lang="en-US" sz="2300" b="1" dirty="0"/>
              <a:t>5 points if the Zone is featured in the media during its “HYPE De Zone” month</a:t>
            </a:r>
          </a:p>
          <a:p>
            <a:pPr marL="457200"/>
            <a:r>
              <a:rPr lang="en-US" sz="2300" b="1" dirty="0"/>
              <a:t>7 points if the Zone hosts a fun social activity for members and prospective members during its “HYPE De Zone” month </a:t>
            </a:r>
          </a:p>
          <a:p>
            <a:pPr marL="457200"/>
            <a:r>
              <a:rPr lang="en-US" sz="2300" b="1" dirty="0"/>
              <a:t>7 points if the Zone hosts an event to honour its Unsung Members who have given stellar service to their Clubs and the Zone.</a:t>
            </a:r>
          </a:p>
          <a:p>
            <a:pPr marL="406400">
              <a:buSzPct val="80000"/>
            </a:pPr>
            <a:endParaRPr lang="en-US" altLang="ko-KR" sz="2000" b="1" dirty="0"/>
          </a:p>
          <a:p>
            <a:pPr marL="0" indent="0">
              <a:buSzPct val="80000"/>
              <a:buNone/>
            </a:pPr>
            <a:endParaRPr lang="ko-KR" altLang="en-US" sz="2800" b="1" dirty="0">
              <a:solidFill>
                <a:srgbClr val="FFCC00"/>
              </a:solidFill>
            </a:endParaRPr>
          </a:p>
          <a:p>
            <a:pPr marL="0" indent="0">
              <a:buSzPct val="80000"/>
              <a:buNone/>
            </a:pPr>
            <a:endParaRPr lang="en-US" sz="3000" b="1" dirty="0"/>
          </a:p>
        </p:txBody>
      </p:sp>
    </p:spTree>
    <p:extLst>
      <p:ext uri="{BB962C8B-B14F-4D97-AF65-F5344CB8AC3E}">
        <p14:creationId xmlns:p14="http://schemas.microsoft.com/office/powerpoint/2010/main" val="1117643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13070" y="0"/>
            <a:ext cx="7886701" cy="1833392"/>
          </a:xfrm>
        </p:spPr>
        <p:txBody>
          <a:bodyPr/>
          <a:lstStyle/>
          <a:p>
            <a:r>
              <a:rPr lang="en-US" dirty="0"/>
              <a:t>	</a:t>
            </a:r>
            <a:r>
              <a:rPr lang="en-US" sz="8800" dirty="0">
                <a:solidFill>
                  <a:srgbClr val="D533BE"/>
                </a:solidFill>
                <a:latin typeface="Times New Roman" panose="02020603050405020304" pitchFamily="18" charset="0"/>
                <a:cs typeface="Times New Roman" panose="02020603050405020304" pitchFamily="18" charset="0"/>
              </a:rPr>
              <a:t>QUESTIONS </a:t>
            </a:r>
          </a:p>
        </p:txBody>
      </p:sp>
      <p:pic>
        <p:nvPicPr>
          <p:cNvPr id="6" name="Content Placeholder 5">
            <a:extLst>
              <a:ext uri="{FF2B5EF4-FFF2-40B4-BE49-F238E27FC236}">
                <a16:creationId xmlns:a16="http://schemas.microsoft.com/office/drawing/2014/main" id="{803152DC-24A6-47BB-B244-D5050A836228}"/>
              </a:ext>
            </a:extLst>
          </p:cNvPr>
          <p:cNvPicPr>
            <a:picLocks noGrp="1" noChangeAspect="1"/>
          </p:cNvPicPr>
          <p:nvPr>
            <p:ph idx="1"/>
          </p:nvPr>
        </p:nvPicPr>
        <p:blipFill>
          <a:blip r:embed="rId2"/>
          <a:stretch>
            <a:fillRect/>
          </a:stretch>
        </p:blipFill>
        <p:spPr>
          <a:xfrm>
            <a:off x="4242281" y="1593150"/>
            <a:ext cx="4054191" cy="404199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9220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46265" y="4247322"/>
            <a:ext cx="10854047" cy="1564676"/>
          </a:xfrm>
        </p:spPr>
        <p:txBody>
          <a:bodyPr>
            <a:normAutofit fontScale="92500"/>
            <a:scene3d>
              <a:camera prst="orthographicFront"/>
              <a:lightRig rig="threePt" dir="t"/>
            </a:scene3d>
            <a:sp3d extrusionH="57150">
              <a:bevelT w="38100" h="38100"/>
            </a:sp3d>
          </a:bodyPr>
          <a:lstStyle/>
          <a:p>
            <a:pPr algn="ctr"/>
            <a:r>
              <a:rPr lang="en-US" sz="8000" b="1" dirty="0">
                <a:solidFill>
                  <a:srgbClr val="D533BE"/>
                </a:solidFill>
                <a:effectLst>
                  <a:reflection blurRad="6350" stA="55000" endA="50" endPos="85000" dir="5400000" sy="-100000" algn="bl" rotWithShape="0"/>
                </a:effectLst>
                <a:latin typeface="Times New Roman" panose="02020603050405020304" pitchFamily="18" charset="0"/>
                <a:cs typeface="Times New Roman" panose="02020603050405020304" pitchFamily="18" charset="0"/>
              </a:rPr>
              <a:t>C</a:t>
            </a:r>
            <a:r>
              <a:rPr lang="en-US" sz="8000" b="1" dirty="0">
                <a:solidFill>
                  <a:srgbClr val="92D050"/>
                </a:solidFill>
                <a:effectLst>
                  <a:reflection blurRad="6350" stA="55000" endA="50" endPos="85000" dir="5400000" sy="-100000" algn="bl" rotWithShape="0"/>
                </a:effectLst>
                <a:latin typeface="Times New Roman" panose="02020603050405020304" pitchFamily="18" charset="0"/>
                <a:cs typeface="Times New Roman" panose="02020603050405020304" pitchFamily="18" charset="0"/>
              </a:rPr>
              <a:t>O</a:t>
            </a:r>
            <a:r>
              <a:rPr lang="en-US" sz="8000" b="1" dirty="0">
                <a:solidFill>
                  <a:schemeClr val="accent3"/>
                </a:solidFill>
                <a:effectLst>
                  <a:reflection blurRad="6350" stA="55000" endA="50" endPos="85000" dir="5400000" sy="-100000" algn="bl" rotWithShape="0"/>
                </a:effectLst>
                <a:latin typeface="Times New Roman" panose="02020603050405020304" pitchFamily="18" charset="0"/>
                <a:cs typeface="Times New Roman" panose="02020603050405020304" pitchFamily="18" charset="0"/>
              </a:rPr>
              <a:t>N</a:t>
            </a:r>
            <a:r>
              <a:rPr lang="en-US" sz="8000" b="1" dirty="0">
                <a:solidFill>
                  <a:srgbClr val="7030A0"/>
                </a:solidFill>
                <a:effectLst>
                  <a:reflection blurRad="6350" stA="55000" endA="50" endPos="85000" dir="5400000" sy="-100000" algn="bl" rotWithShape="0"/>
                </a:effectLst>
                <a:latin typeface="Times New Roman" panose="02020603050405020304" pitchFamily="18" charset="0"/>
                <a:cs typeface="Times New Roman" panose="02020603050405020304" pitchFamily="18" charset="0"/>
              </a:rPr>
              <a:t>G</a:t>
            </a:r>
            <a:r>
              <a:rPr lang="en-US" sz="8000" b="1" dirty="0">
                <a:solidFill>
                  <a:srgbClr val="92D050"/>
                </a:solidFill>
                <a:effectLst>
                  <a:reflection blurRad="6350" stA="55000" endA="50" endPos="85000" dir="5400000" sy="-100000" algn="bl" rotWithShape="0"/>
                </a:effectLst>
                <a:latin typeface="Times New Roman" panose="02020603050405020304" pitchFamily="18" charset="0"/>
                <a:cs typeface="Times New Roman" panose="02020603050405020304" pitchFamily="18" charset="0"/>
              </a:rPr>
              <a:t>R</a:t>
            </a:r>
            <a:r>
              <a:rPr lang="en-US" sz="8000" b="1" dirty="0">
                <a:solidFill>
                  <a:srgbClr val="D533BE"/>
                </a:solidFill>
                <a:effectLst>
                  <a:reflection blurRad="6350" stA="55000" endA="50" endPos="85000" dir="5400000" sy="-100000" algn="bl" rotWithShape="0"/>
                </a:effectLst>
                <a:latin typeface="Times New Roman" panose="02020603050405020304" pitchFamily="18" charset="0"/>
                <a:cs typeface="Times New Roman" panose="02020603050405020304" pitchFamily="18" charset="0"/>
              </a:rPr>
              <a:t>A</a:t>
            </a:r>
            <a:r>
              <a:rPr lang="en-US" sz="8000" b="1" dirty="0">
                <a:solidFill>
                  <a:schemeClr val="accent3"/>
                </a:solidFill>
                <a:effectLst>
                  <a:reflection blurRad="6350" stA="55000" endA="50" endPos="85000" dir="5400000" sy="-100000" algn="bl" rotWithShape="0"/>
                </a:effectLst>
                <a:latin typeface="Times New Roman" panose="02020603050405020304" pitchFamily="18" charset="0"/>
                <a:cs typeface="Times New Roman" panose="02020603050405020304" pitchFamily="18" charset="0"/>
              </a:rPr>
              <a:t>T</a:t>
            </a:r>
            <a:r>
              <a:rPr lang="en-US" sz="8000" b="1" dirty="0">
                <a:solidFill>
                  <a:srgbClr val="7030A0"/>
                </a:solidFill>
                <a:effectLst>
                  <a:reflection blurRad="6350" stA="55000" endA="50" endPos="85000" dir="5400000" sy="-100000" algn="bl" rotWithShape="0"/>
                </a:effectLst>
                <a:latin typeface="Times New Roman" panose="02020603050405020304" pitchFamily="18" charset="0"/>
                <a:cs typeface="Times New Roman" panose="02020603050405020304" pitchFamily="18" charset="0"/>
              </a:rPr>
              <a:t>U</a:t>
            </a:r>
            <a:r>
              <a:rPr lang="en-US" sz="8000" b="1" dirty="0">
                <a:solidFill>
                  <a:schemeClr val="accent3"/>
                </a:solidFill>
                <a:effectLst>
                  <a:reflection blurRad="6350" stA="55000" endA="50" endPos="85000" dir="5400000" sy="-100000" algn="bl" rotWithShape="0"/>
                </a:effectLst>
                <a:latin typeface="Times New Roman" panose="02020603050405020304" pitchFamily="18" charset="0"/>
                <a:cs typeface="Times New Roman" panose="02020603050405020304" pitchFamily="18" charset="0"/>
              </a:rPr>
              <a:t>L</a:t>
            </a:r>
            <a:r>
              <a:rPr lang="en-US" sz="8000" b="1" dirty="0">
                <a:solidFill>
                  <a:srgbClr val="92D050"/>
                </a:solidFill>
                <a:effectLst>
                  <a:reflection blurRad="6350" stA="55000" endA="50" endPos="85000" dir="5400000" sy="-100000" algn="bl" rotWithShape="0"/>
                </a:effectLst>
                <a:latin typeface="Times New Roman" panose="02020603050405020304" pitchFamily="18" charset="0"/>
                <a:cs typeface="Times New Roman" panose="02020603050405020304" pitchFamily="18" charset="0"/>
              </a:rPr>
              <a:t>A</a:t>
            </a:r>
            <a:r>
              <a:rPr lang="en-US" sz="8000" b="1" dirty="0">
                <a:solidFill>
                  <a:srgbClr val="D533BE"/>
                </a:solidFill>
                <a:effectLst>
                  <a:reflection blurRad="6350" stA="55000" endA="50" endPos="85000" dir="5400000" sy="-100000" algn="bl" rotWithShape="0"/>
                </a:effectLst>
                <a:latin typeface="Times New Roman" panose="02020603050405020304" pitchFamily="18" charset="0"/>
                <a:cs typeface="Times New Roman" panose="02020603050405020304" pitchFamily="18" charset="0"/>
              </a:rPr>
              <a:t>T</a:t>
            </a:r>
            <a:r>
              <a:rPr lang="en-US" sz="8000" b="1" dirty="0">
                <a:solidFill>
                  <a:schemeClr val="accent3"/>
                </a:solidFill>
                <a:effectLst>
                  <a:reflection blurRad="6350" stA="55000" endA="50" endPos="85000" dir="5400000" sy="-100000" algn="bl" rotWithShape="0"/>
                </a:effectLst>
                <a:latin typeface="Times New Roman" panose="02020603050405020304" pitchFamily="18" charset="0"/>
                <a:cs typeface="Times New Roman" panose="02020603050405020304" pitchFamily="18" charset="0"/>
              </a:rPr>
              <a:t>I</a:t>
            </a:r>
            <a:r>
              <a:rPr lang="en-US" sz="8000" b="1" dirty="0">
                <a:solidFill>
                  <a:srgbClr val="7030A0"/>
                </a:solidFill>
                <a:effectLst>
                  <a:reflection blurRad="6350" stA="55000" endA="50" endPos="85000" dir="5400000" sy="-100000" algn="bl" rotWithShape="0"/>
                </a:effectLst>
                <a:latin typeface="Times New Roman" panose="02020603050405020304" pitchFamily="18" charset="0"/>
                <a:cs typeface="Times New Roman" panose="02020603050405020304" pitchFamily="18" charset="0"/>
              </a:rPr>
              <a:t>O</a:t>
            </a:r>
            <a:r>
              <a:rPr lang="en-US" sz="8000" b="1" dirty="0">
                <a:solidFill>
                  <a:srgbClr val="92D050"/>
                </a:solidFill>
                <a:effectLst>
                  <a:reflection blurRad="6350" stA="55000" endA="50" endPos="85000" dir="5400000" sy="-100000" algn="bl" rotWithShape="0"/>
                </a:effectLst>
                <a:latin typeface="Times New Roman" panose="02020603050405020304" pitchFamily="18" charset="0"/>
                <a:cs typeface="Times New Roman" panose="02020603050405020304" pitchFamily="18" charset="0"/>
              </a:rPr>
              <a:t>N</a:t>
            </a:r>
            <a:r>
              <a:rPr lang="en-US" sz="8000" b="1" dirty="0">
                <a:solidFill>
                  <a:srgbClr val="D533BE"/>
                </a:solidFill>
                <a:effectLst>
                  <a:reflection blurRad="6350" stA="55000" endA="50" endPos="85000" dir="5400000" sy="-100000" algn="bl" rotWithShape="0"/>
                </a:effectLst>
                <a:latin typeface="Times New Roman" panose="02020603050405020304" pitchFamily="18" charset="0"/>
                <a:cs typeface="Times New Roman" panose="02020603050405020304" pitchFamily="18" charset="0"/>
              </a:rPr>
              <a:t>S</a:t>
            </a:r>
            <a:r>
              <a:rPr lang="en-US" sz="8000" b="1" dirty="0">
                <a:solidFill>
                  <a:srgbClr val="92D050"/>
                </a:solidFill>
                <a:effectLst>
                  <a:reflection blurRad="6350" stA="55000" endA="50" endPos="85000" dir="5400000" sy="-100000" algn="bl" rotWithShape="0"/>
                </a:effectLst>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1339" y="874643"/>
            <a:ext cx="5539409" cy="28757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42201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anim calcmode="lin" valueType="num">
                                      <p:cBhvr>
                                        <p:cTn id="16" dur="2000" fill="hold"/>
                                        <p:tgtEl>
                                          <p:spTgt spid="6"/>
                                        </p:tgtEl>
                                        <p:attrNameLst>
                                          <p:attrName>ppt_w</p:attrName>
                                        </p:attrNameLst>
                                      </p:cBhvr>
                                      <p:tavLst>
                                        <p:tav tm="0" fmla="#ppt_w*sin(2.5*pi*$)">
                                          <p:val>
                                            <p:fltVal val="0"/>
                                          </p:val>
                                        </p:tav>
                                        <p:tav tm="100000">
                                          <p:val>
                                            <p:fltVal val="1"/>
                                          </p:val>
                                        </p:tav>
                                      </p:tavLst>
                                    </p:anim>
                                    <p:anim calcmode="lin" valueType="num">
                                      <p:cBhvr>
                                        <p:cTn id="17"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5000" dirty="0">
                <a:solidFill>
                  <a:srgbClr val="D533BE"/>
                </a:solidFill>
                <a:latin typeface="Times New Roman" panose="02020603050405020304" pitchFamily="18" charset="0"/>
                <a:cs typeface="Times New Roman" panose="02020603050405020304" pitchFamily="18" charset="0"/>
              </a:rPr>
              <a:t>Club Travel Award</a:t>
            </a:r>
          </a:p>
        </p:txBody>
      </p:sp>
      <p:sp>
        <p:nvSpPr>
          <p:cNvPr id="5" name="Content Placeholder 4"/>
          <p:cNvSpPr>
            <a:spLocks noGrp="1"/>
          </p:cNvSpPr>
          <p:nvPr>
            <p:ph idx="1"/>
          </p:nvPr>
        </p:nvSpPr>
        <p:spPr>
          <a:xfrm>
            <a:off x="990600" y="1892807"/>
            <a:ext cx="10763250" cy="4284155"/>
          </a:xfrm>
        </p:spPr>
        <p:txBody>
          <a:bodyPr>
            <a:normAutofit/>
          </a:bodyPr>
          <a:lstStyle/>
          <a:p>
            <a:pPr>
              <a:buFont typeface="Wingdings" panose="05000000000000000000" pitchFamily="2" charset="2"/>
              <a:buChar char="§"/>
            </a:pPr>
            <a:r>
              <a:rPr lang="en-US" sz="3600" b="1" dirty="0">
                <a:solidFill>
                  <a:srgbClr val="92D050"/>
                </a:solidFill>
                <a:effectLst>
                  <a:outerShdw blurRad="38100" dist="38100" dir="2700000" algn="tl">
                    <a:srgbClr val="000000">
                      <a:alpha val="43137"/>
                    </a:srgbClr>
                  </a:outerShdw>
                </a:effectLst>
              </a:rPr>
              <a:t>Incentive:</a:t>
            </a:r>
            <a:r>
              <a:rPr lang="en-US" sz="3600" b="1" dirty="0">
                <a:solidFill>
                  <a:srgbClr val="FFAC1B"/>
                </a:solidFill>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Trophy and </a:t>
            </a:r>
            <a:r>
              <a:rPr lang="en-US" b="1" dirty="0"/>
              <a:t>complimentary registration to the next                                             </a:t>
            </a:r>
          </a:p>
          <a:p>
            <a:pPr marL="0" indent="0">
              <a:buNone/>
            </a:pPr>
            <a:r>
              <a:rPr lang="en-US" b="1" dirty="0"/>
              <a:t>                            District meeting for one member of the club.</a:t>
            </a:r>
          </a:p>
          <a:p>
            <a:pPr marL="0" indent="0">
              <a:buNone/>
            </a:pPr>
            <a:endParaRPr lang="en-US" b="1" dirty="0"/>
          </a:p>
          <a:p>
            <a:pPr>
              <a:buFont typeface="Wingdings" panose="05000000000000000000" pitchFamily="2" charset="2"/>
              <a:buChar char="§"/>
            </a:pPr>
            <a:r>
              <a:rPr lang="en-US" sz="3600" b="1" u="sng" dirty="0">
                <a:solidFill>
                  <a:srgbClr val="92D050"/>
                </a:solidFill>
              </a:rPr>
              <a:t>To be awarded to:</a:t>
            </a:r>
          </a:p>
          <a:p>
            <a:pPr lvl="1"/>
            <a:r>
              <a:rPr lang="en-US" sz="2800" b="1" dirty="0"/>
              <a:t>The club with the highest percentage of membership registered before the first day of the District’s Conference/Convention.</a:t>
            </a:r>
          </a:p>
          <a:p>
            <a:endParaRPr lang="en-US" sz="3200" dirty="0"/>
          </a:p>
        </p:txBody>
      </p:sp>
    </p:spTree>
    <p:extLst>
      <p:ext uri="{BB962C8B-B14F-4D97-AF65-F5344CB8AC3E}">
        <p14:creationId xmlns:p14="http://schemas.microsoft.com/office/powerpoint/2010/main" val="3266193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down)">
                                      <p:cBhvr>
                                        <p:cTn id="17" dur="500"/>
                                        <p:tgtEl>
                                          <p:spTgt spid="5">
                                            <p:txEl>
                                              <p:pRg st="3" end="3"/>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wipe(down)">
                                      <p:cBhvr>
                                        <p:cTn id="2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0"/>
            <a:ext cx="10763250" cy="1325563"/>
          </a:xfrm>
        </p:spPr>
        <p:txBody>
          <a:bodyPr>
            <a:noAutofit/>
          </a:bodyPr>
          <a:lstStyle/>
          <a:p>
            <a:r>
              <a:rPr lang="en-US" sz="5000" b="1" dirty="0">
                <a:solidFill>
                  <a:srgbClr val="D533BE"/>
                </a:solidFill>
                <a:latin typeface="Times New Roman" panose="02020603050405020304" pitchFamily="18" charset="0"/>
                <a:cs typeface="Times New Roman" panose="02020603050405020304" pitchFamily="18" charset="0"/>
              </a:rPr>
              <a:t>Zone Travel Award</a:t>
            </a:r>
            <a:endParaRPr lang="en-US" sz="5000" dirty="0">
              <a:solidFill>
                <a:srgbClr val="D533BE"/>
              </a:solidFill>
            </a:endParaRPr>
          </a:p>
        </p:txBody>
      </p:sp>
      <p:sp>
        <p:nvSpPr>
          <p:cNvPr id="5" name="Content Placeholder 4"/>
          <p:cNvSpPr>
            <a:spLocks noGrp="1"/>
          </p:cNvSpPr>
          <p:nvPr>
            <p:ph idx="1"/>
          </p:nvPr>
        </p:nvSpPr>
        <p:spPr>
          <a:xfrm>
            <a:off x="990600" y="1926209"/>
            <a:ext cx="10763250" cy="4351338"/>
          </a:xfrm>
        </p:spPr>
        <p:txBody>
          <a:bodyPr>
            <a:normAutofit/>
          </a:bodyPr>
          <a:lstStyle/>
          <a:p>
            <a:pPr>
              <a:buFont typeface="Wingdings" panose="05000000000000000000" pitchFamily="2" charset="2"/>
              <a:buChar char="§"/>
            </a:pPr>
            <a:r>
              <a:rPr lang="en-US" sz="3600" b="1" dirty="0">
                <a:solidFill>
                  <a:srgbClr val="92D050"/>
                </a:solidFill>
              </a:rPr>
              <a:t>Incentive: </a:t>
            </a:r>
            <a:r>
              <a:rPr lang="en-US" sz="3600" b="1" dirty="0"/>
              <a:t>Trophy</a:t>
            </a:r>
          </a:p>
          <a:p>
            <a:pPr marL="0" indent="0">
              <a:buNone/>
            </a:pPr>
            <a:endParaRPr lang="en-US" sz="3600" b="1" dirty="0"/>
          </a:p>
          <a:p>
            <a:pPr>
              <a:buFont typeface="Wingdings" panose="05000000000000000000" pitchFamily="2" charset="2"/>
              <a:buChar char="§"/>
            </a:pPr>
            <a:r>
              <a:rPr lang="en-US" sz="3200" b="1" u="sng" dirty="0">
                <a:solidFill>
                  <a:srgbClr val="92D050"/>
                </a:solidFill>
              </a:rPr>
              <a:t>To be awarded to</a:t>
            </a:r>
            <a:r>
              <a:rPr lang="en-US" sz="3200" u="sng" dirty="0">
                <a:solidFill>
                  <a:srgbClr val="92D050"/>
                </a:solidFill>
              </a:rPr>
              <a:t>:</a:t>
            </a:r>
          </a:p>
          <a:p>
            <a:pPr lvl="1"/>
            <a:r>
              <a:rPr lang="en-US" sz="2800" b="1" dirty="0"/>
              <a:t>The zone with the highest percentage of its membership registered before the first day of the District’s Conference/Convention.</a:t>
            </a:r>
          </a:p>
        </p:txBody>
      </p:sp>
    </p:spTree>
    <p:extLst>
      <p:ext uri="{BB962C8B-B14F-4D97-AF65-F5344CB8AC3E}">
        <p14:creationId xmlns:p14="http://schemas.microsoft.com/office/powerpoint/2010/main" val="29622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0872" y="218821"/>
            <a:ext cx="10763250" cy="1125347"/>
          </a:xfrm>
        </p:spPr>
        <p:txBody>
          <a:bodyPr>
            <a:noAutofit/>
          </a:bodyPr>
          <a:lstStyle/>
          <a:p>
            <a:r>
              <a:rPr lang="en-US" sz="5000" b="1" dirty="0">
                <a:solidFill>
                  <a:srgbClr val="D533BE"/>
                </a:solidFill>
                <a:latin typeface="Times New Roman" panose="02020603050405020304" pitchFamily="18" charset="0"/>
                <a:cs typeface="Times New Roman" panose="02020603050405020304" pitchFamily="18" charset="0"/>
              </a:rPr>
              <a:t>Recruiter of the Quarter Award</a:t>
            </a:r>
            <a:endParaRPr lang="en-US" sz="5000" dirty="0">
              <a:solidFill>
                <a:srgbClr val="D533BE"/>
              </a:solidFill>
            </a:endParaRPr>
          </a:p>
        </p:txBody>
      </p:sp>
      <p:sp>
        <p:nvSpPr>
          <p:cNvPr id="5" name="Content Placeholder 4"/>
          <p:cNvSpPr>
            <a:spLocks noGrp="1"/>
          </p:cNvSpPr>
          <p:nvPr>
            <p:ph idx="1"/>
          </p:nvPr>
        </p:nvSpPr>
        <p:spPr>
          <a:xfrm>
            <a:off x="990600" y="1947671"/>
            <a:ext cx="10763250" cy="4229291"/>
          </a:xfrm>
        </p:spPr>
        <p:txBody>
          <a:bodyPr>
            <a:normAutofit/>
          </a:bodyPr>
          <a:lstStyle/>
          <a:p>
            <a:pPr>
              <a:buFont typeface="Wingdings" panose="05000000000000000000" pitchFamily="2" charset="2"/>
              <a:buChar char="§"/>
            </a:pPr>
            <a:r>
              <a:rPr lang="en-US" sz="3600" b="1" dirty="0">
                <a:solidFill>
                  <a:srgbClr val="92D050"/>
                </a:solidFill>
              </a:rPr>
              <a:t>Incentive:</a:t>
            </a:r>
            <a:r>
              <a:rPr lang="en-US" sz="3600" dirty="0"/>
              <a:t> </a:t>
            </a:r>
            <a:r>
              <a:rPr lang="en-US" sz="3600" b="1" dirty="0"/>
              <a:t>Trophy</a:t>
            </a:r>
          </a:p>
          <a:p>
            <a:pPr marL="0" indent="0">
              <a:buNone/>
            </a:pPr>
            <a:endParaRPr lang="en-US" sz="3600" b="1" dirty="0"/>
          </a:p>
          <a:p>
            <a:pPr>
              <a:buFont typeface="Wingdings" panose="05000000000000000000" pitchFamily="2" charset="2"/>
              <a:buChar char="§"/>
            </a:pPr>
            <a:r>
              <a:rPr lang="en-US" sz="3600" b="1" u="sng" dirty="0">
                <a:solidFill>
                  <a:srgbClr val="92D050"/>
                </a:solidFill>
              </a:rPr>
              <a:t>To be awarded to:</a:t>
            </a:r>
          </a:p>
          <a:p>
            <a:pPr lvl="1"/>
            <a:r>
              <a:rPr lang="en-US" sz="2800" b="1" dirty="0"/>
              <a:t>The member who recruits the most new-members for each quarter.</a:t>
            </a:r>
          </a:p>
          <a:p>
            <a:pPr marL="0" indent="0">
              <a:buNone/>
            </a:pPr>
            <a:endParaRPr lang="en-US" sz="3200" dirty="0"/>
          </a:p>
        </p:txBody>
      </p:sp>
    </p:spTree>
    <p:extLst>
      <p:ext uri="{BB962C8B-B14F-4D97-AF65-F5344CB8AC3E}">
        <p14:creationId xmlns:p14="http://schemas.microsoft.com/office/powerpoint/2010/main" val="2759833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7381"/>
            <a:ext cx="10763250" cy="1107059"/>
          </a:xfrm>
        </p:spPr>
        <p:txBody>
          <a:bodyPr>
            <a:noAutofit/>
          </a:bodyPr>
          <a:lstStyle/>
          <a:p>
            <a:r>
              <a:rPr lang="en-US" sz="5000" b="1" dirty="0">
                <a:solidFill>
                  <a:srgbClr val="D533BE"/>
                </a:solidFill>
                <a:latin typeface="Times New Roman" panose="02020603050405020304" pitchFamily="18" charset="0"/>
                <a:cs typeface="Times New Roman" panose="02020603050405020304" pitchFamily="18" charset="0"/>
              </a:rPr>
              <a:t>Club of the Quarter Award</a:t>
            </a:r>
            <a:endParaRPr lang="en-US" sz="5000" dirty="0">
              <a:solidFill>
                <a:srgbClr val="D533B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90600" y="1569592"/>
            <a:ext cx="10763250" cy="4538599"/>
          </a:xfrm>
        </p:spPr>
        <p:txBody>
          <a:bodyPr>
            <a:normAutofit/>
          </a:bodyPr>
          <a:lstStyle/>
          <a:p>
            <a:pPr>
              <a:buFont typeface="Wingdings" panose="05000000000000000000" pitchFamily="2" charset="2"/>
              <a:buChar char="§"/>
            </a:pPr>
            <a:r>
              <a:rPr lang="en-US" sz="3200" b="1" dirty="0">
                <a:solidFill>
                  <a:srgbClr val="92D050"/>
                </a:solidFill>
                <a:effectLst>
                  <a:outerShdw blurRad="38100" dist="38100" dir="2700000" algn="tl">
                    <a:srgbClr val="000000">
                      <a:alpha val="43137"/>
                    </a:srgbClr>
                  </a:outerShdw>
                </a:effectLst>
              </a:rPr>
              <a:t>Incentive:</a:t>
            </a:r>
            <a:r>
              <a:rPr lang="en-US" sz="3200" b="1" dirty="0"/>
              <a:t> Banner Patch</a:t>
            </a:r>
          </a:p>
          <a:p>
            <a:pPr marL="0" indent="0">
              <a:buNone/>
            </a:pPr>
            <a:endParaRPr lang="en-US" sz="3200" b="1" dirty="0"/>
          </a:p>
          <a:p>
            <a:pPr>
              <a:buFont typeface="Wingdings" panose="05000000000000000000" pitchFamily="2" charset="2"/>
              <a:buChar char="§"/>
            </a:pPr>
            <a:r>
              <a:rPr lang="en-US" sz="3200" b="1" u="sng" dirty="0">
                <a:solidFill>
                  <a:srgbClr val="92D050"/>
                </a:solidFill>
                <a:effectLst>
                  <a:outerShdw blurRad="38100" dist="38100" dir="2700000" algn="tl">
                    <a:srgbClr val="000000">
                      <a:alpha val="43137"/>
                    </a:srgbClr>
                  </a:outerShdw>
                </a:effectLst>
              </a:rPr>
              <a:t>To be awarded to the club that</a:t>
            </a:r>
            <a:r>
              <a:rPr lang="en-US" sz="3200" b="1" i="1" u="sng" dirty="0">
                <a:solidFill>
                  <a:srgbClr val="92D050"/>
                </a:solidFill>
                <a:effectLst>
                  <a:outerShdw blurRad="38100" dist="38100" dir="2700000" algn="tl">
                    <a:srgbClr val="000000">
                      <a:alpha val="43137"/>
                    </a:srgbClr>
                  </a:outerShdw>
                </a:effectLst>
              </a:rPr>
              <a:t>:</a:t>
            </a:r>
            <a:endParaRPr lang="en-US" sz="3200" b="1" u="sng" dirty="0">
              <a:solidFill>
                <a:srgbClr val="92D050"/>
              </a:solidFill>
              <a:effectLst>
                <a:outerShdw blurRad="38100" dist="38100" dir="2700000" algn="tl">
                  <a:srgbClr val="000000">
                    <a:alpha val="43137"/>
                  </a:srgbClr>
                </a:outerShdw>
              </a:effectLst>
            </a:endParaRPr>
          </a:p>
          <a:p>
            <a:pPr lvl="1"/>
            <a:r>
              <a:rPr lang="en-US" sz="2000" b="1" dirty="0"/>
              <a:t>Has the highest percentage growth and retention of membership for the quarter  </a:t>
            </a:r>
          </a:p>
          <a:p>
            <a:pPr lvl="1"/>
            <a:r>
              <a:rPr lang="en-US" sz="2000" b="1" dirty="0"/>
              <a:t>Organizes and executes at least three (3) projects including the District’s flagship project</a:t>
            </a:r>
          </a:p>
          <a:p>
            <a:pPr lvl="1"/>
            <a:r>
              <a:rPr lang="en-US" sz="2000" b="1" dirty="0"/>
              <a:t> Is represented at the District meeting for the quarter for which the award relates and</a:t>
            </a:r>
          </a:p>
          <a:p>
            <a:pPr lvl="1"/>
            <a:r>
              <a:rPr lang="en-US" sz="2000" b="1" dirty="0"/>
              <a:t>Is in good standing with Optimist International and the District (dues fully paid up within 15 days of the quarter ending). </a:t>
            </a:r>
          </a:p>
          <a:p>
            <a:pPr>
              <a:buFont typeface="Wingdings" panose="05000000000000000000" pitchFamily="2" charset="2"/>
              <a:buChar char="§"/>
            </a:pPr>
            <a:r>
              <a:rPr lang="en-US" b="1" dirty="0">
                <a:solidFill>
                  <a:srgbClr val="92D050"/>
                </a:solidFill>
                <a:effectLst>
                  <a:outerShdw blurRad="38100" dist="38100" dir="2700000" algn="tl">
                    <a:srgbClr val="000000">
                      <a:alpha val="43137"/>
                    </a:srgbClr>
                  </a:outerShdw>
                </a:effectLst>
              </a:rPr>
              <a:t>How to Apply:</a:t>
            </a:r>
          </a:p>
          <a:p>
            <a:pPr lvl="1"/>
            <a:r>
              <a:rPr lang="en-US" sz="2000" b="1" dirty="0"/>
              <a:t>Submit application within 15 days of the quarter ending using the Google link provided.</a:t>
            </a:r>
          </a:p>
        </p:txBody>
      </p:sp>
    </p:spTree>
    <p:extLst>
      <p:ext uri="{BB962C8B-B14F-4D97-AF65-F5344CB8AC3E}">
        <p14:creationId xmlns:p14="http://schemas.microsoft.com/office/powerpoint/2010/main" val="2793165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wipe(down)">
                                      <p:cBhvr>
                                        <p:cTn id="29" dur="500"/>
                                        <p:tgtEl>
                                          <p:spTgt spid="3">
                                            <p:txEl>
                                              <p:pRg st="7" end="7"/>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down)">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10763250" cy="1325563"/>
          </a:xfrm>
        </p:spPr>
        <p:txBody>
          <a:bodyPr>
            <a:noAutofit/>
          </a:bodyPr>
          <a:lstStyle/>
          <a:p>
            <a:r>
              <a:rPr lang="en-US" sz="5000" b="1" dirty="0">
                <a:solidFill>
                  <a:srgbClr val="D533BE"/>
                </a:solidFill>
                <a:latin typeface="Times New Roman" panose="02020603050405020304" pitchFamily="18" charset="0"/>
                <a:cs typeface="Times New Roman" panose="02020603050405020304" pitchFamily="18" charset="0"/>
              </a:rPr>
              <a:t>Zone of the Quarter Award</a:t>
            </a:r>
            <a:endParaRPr lang="en-US" sz="5000" dirty="0">
              <a:solidFill>
                <a:srgbClr val="D533B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90600" y="1331848"/>
            <a:ext cx="10763250" cy="4502023"/>
          </a:xfrm>
        </p:spPr>
        <p:txBody>
          <a:bodyPr vert="horz" wrap="square" lIns="91440" tIns="45720" rIns="91440" bIns="45720" numCol="1" anchor="t">
            <a:normAutofit/>
          </a:bodyPr>
          <a:lstStyle/>
          <a:p>
            <a:pPr>
              <a:lnSpc>
                <a:spcPct val="150000"/>
              </a:lnSpc>
              <a:spcBef>
                <a:spcPts val="0"/>
              </a:spcBef>
              <a:buSzPct val="80000"/>
              <a:buFont typeface="Wingdings" panose="05000000000000000000" pitchFamily="2" charset="2"/>
              <a:buChar char="§"/>
            </a:pPr>
            <a:r>
              <a:rPr lang="en-US" sz="3200" b="1" dirty="0">
                <a:solidFill>
                  <a:srgbClr val="92D050"/>
                </a:solidFill>
              </a:rPr>
              <a:t>Incentive:</a:t>
            </a:r>
            <a:r>
              <a:rPr lang="en-US" sz="3200" dirty="0">
                <a:solidFill>
                  <a:srgbClr val="FFC000"/>
                </a:solidFill>
              </a:rPr>
              <a:t> </a:t>
            </a:r>
            <a:r>
              <a:rPr lang="en-US" sz="3200" b="1" dirty="0"/>
              <a:t>Trophy</a:t>
            </a:r>
          </a:p>
          <a:p>
            <a:pPr>
              <a:lnSpc>
                <a:spcPct val="150000"/>
              </a:lnSpc>
              <a:spcBef>
                <a:spcPts val="0"/>
              </a:spcBef>
              <a:buSzPct val="80000"/>
              <a:buFont typeface="Wingdings" panose="05000000000000000000" pitchFamily="2" charset="2"/>
              <a:buChar char="§"/>
            </a:pPr>
            <a:r>
              <a:rPr lang="en-US" sz="3200" b="1" dirty="0">
                <a:solidFill>
                  <a:srgbClr val="92D050"/>
                </a:solidFill>
              </a:rPr>
              <a:t>Eligibility: </a:t>
            </a:r>
            <a:endParaRPr lang="en-JM" sz="3200" b="1" dirty="0">
              <a:solidFill>
                <a:srgbClr val="92D050"/>
              </a:solidFill>
            </a:endParaRPr>
          </a:p>
          <a:p>
            <a:pPr latinLnBrk="0">
              <a:buSzPct val="80000"/>
              <a:buFont typeface="Wingdings" panose="05000000000000000000" pitchFamily="2" charset="2"/>
              <a:buChar char="§"/>
            </a:pPr>
            <a:r>
              <a:rPr lang="en-US" sz="3200" b="1" u="sng" dirty="0">
                <a:solidFill>
                  <a:srgbClr val="92D050"/>
                </a:solidFill>
                <a:effectLst>
                  <a:outerShdw blurRad="38100" dist="38100" dir="2700000" algn="tl">
                    <a:srgbClr val="000000">
                      <a:alpha val="43137"/>
                    </a:srgbClr>
                  </a:outerShdw>
                </a:effectLst>
              </a:rPr>
              <a:t>Awarded to the Zone that:</a:t>
            </a:r>
            <a:endParaRPr lang="ko-KR" altLang="en-US" sz="3200" b="1" u="sng" dirty="0">
              <a:solidFill>
                <a:srgbClr val="92D050"/>
              </a:solidFill>
              <a:effectLst>
                <a:outerShdw blurRad="38100" dist="38100" dir="2700000" algn="tl">
                  <a:srgbClr val="000000">
                    <a:alpha val="43137"/>
                  </a:srgbClr>
                </a:outerShdw>
              </a:effectLst>
            </a:endParaRPr>
          </a:p>
          <a:p>
            <a:pPr lvl="1">
              <a:buSzPct val="80000"/>
            </a:pPr>
            <a:r>
              <a:rPr lang="en-US" sz="2000" b="1" dirty="0"/>
              <a:t>Has the highest percentage growth and retention of membership for the quarter </a:t>
            </a:r>
            <a:endParaRPr lang="ko-KR" altLang="en-US" sz="2000" b="1" dirty="0"/>
          </a:p>
          <a:p>
            <a:pPr lvl="1">
              <a:buSzPct val="80000"/>
            </a:pPr>
            <a:r>
              <a:rPr lang="en-US" sz="2000" b="1" dirty="0"/>
              <a:t>Organizes and executes at least five (5) multi-club or zone projects including the District’s flagship project </a:t>
            </a:r>
          </a:p>
          <a:p>
            <a:pPr lvl="1">
              <a:buSzPct val="80000"/>
            </a:pPr>
            <a:r>
              <a:rPr lang="en-US" sz="2000" b="1" dirty="0"/>
              <a:t>Has the most clubs in good financial standing with the District.</a:t>
            </a:r>
            <a:endParaRPr lang="ko-KR" altLang="en-US" sz="2000" b="1" dirty="0"/>
          </a:p>
          <a:p>
            <a:pPr lvl="0">
              <a:buFont typeface="Wingdings" panose="05000000000000000000" pitchFamily="2" charset="2"/>
              <a:buChar char="§"/>
            </a:pPr>
            <a:r>
              <a:rPr lang="en-US" b="1" dirty="0">
                <a:solidFill>
                  <a:srgbClr val="92D050"/>
                </a:solidFill>
                <a:effectLst>
                  <a:outerShdw blurRad="38100" dist="38100" dir="2700000" algn="tl">
                    <a:srgbClr val="000000">
                      <a:alpha val="43137"/>
                    </a:srgbClr>
                  </a:outerShdw>
                </a:effectLst>
              </a:rPr>
              <a:t>How to Apply:</a:t>
            </a:r>
          </a:p>
          <a:p>
            <a:pPr lvl="1"/>
            <a:r>
              <a:rPr lang="en-US" sz="2000" b="1" dirty="0">
                <a:solidFill>
                  <a:prstClr val="white"/>
                </a:solidFill>
              </a:rPr>
              <a:t>Submit application within 15 days of the quarter ending using the Google link provided.</a:t>
            </a:r>
          </a:p>
          <a:p>
            <a:pPr marL="742950" lvl="1" indent="-285750" latinLnBrk="0">
              <a:buSzPct val="80000"/>
              <a:buFont typeface="Wingdings"/>
              <a:buChar char="v"/>
            </a:pPr>
            <a:endParaRPr lang="en-US" altLang="ko-KR" sz="2000" b="1" dirty="0"/>
          </a:p>
          <a:p>
            <a:pPr marL="742950" lvl="1" indent="-285750" latinLnBrk="0">
              <a:buSzPct val="80000"/>
              <a:buFont typeface="Wingdings"/>
              <a:buChar char="v"/>
            </a:pPr>
            <a:endParaRPr lang="en-US" altLang="ko-KR" sz="2000" b="1" dirty="0"/>
          </a:p>
          <a:p>
            <a:pPr marL="742950" lvl="1" indent="-285750" latinLnBrk="0">
              <a:buSzPct val="80000"/>
              <a:buFont typeface="Wingdings"/>
              <a:buChar char="v"/>
            </a:pPr>
            <a:endParaRPr lang="en-US" altLang="ko-KR" sz="2000" b="1" dirty="0"/>
          </a:p>
          <a:p>
            <a:pPr marL="742950" lvl="1" indent="-285750" latinLnBrk="0">
              <a:buSzPct val="80000"/>
              <a:buFont typeface="Wingdings"/>
              <a:buChar char="v"/>
            </a:pPr>
            <a:endParaRPr lang="en-US" altLang="ko-KR" sz="2000" b="1" dirty="0"/>
          </a:p>
          <a:p>
            <a:pPr marL="742950" lvl="1" indent="-285750" latinLnBrk="0">
              <a:buSzPct val="80000"/>
              <a:buFont typeface="Wingdings"/>
              <a:buChar char="v"/>
            </a:pPr>
            <a:endParaRPr lang="en-US" altLang="ko-KR" sz="2000" b="1" dirty="0"/>
          </a:p>
          <a:p>
            <a:pPr marL="742950" lvl="1" indent="-285750" latinLnBrk="0">
              <a:buSzPct val="80000"/>
              <a:buFont typeface="Wingdings"/>
              <a:buChar char="v"/>
            </a:pPr>
            <a:endParaRPr lang="ko-KR" altLang="en-US" sz="2000" b="1" dirty="0"/>
          </a:p>
        </p:txBody>
      </p:sp>
    </p:spTree>
    <p:extLst>
      <p:ext uri="{BB962C8B-B14F-4D97-AF65-F5344CB8AC3E}">
        <p14:creationId xmlns:p14="http://schemas.microsoft.com/office/powerpoint/2010/main" val="4202805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p:cNvSpPr>
            <a:spLocks noGrp="1"/>
          </p:cNvSpPr>
          <p:nvPr>
            <p:ph type="ctrTitle"/>
          </p:nvPr>
        </p:nvSpPr>
        <p:spPr>
          <a:xfrm>
            <a:off x="1023257" y="554511"/>
            <a:ext cx="10322437" cy="2214089"/>
          </a:xfrm>
        </p:spPr>
        <p:txBody>
          <a:bodyPr>
            <a:normAutofit/>
          </a:bodyPr>
          <a:lstStyle/>
          <a:p>
            <a:r>
              <a:rPr kumimoji="0" lang="en-US" b="1" i="0" u="none" strike="noStrike" kern="1200" cap="none" spc="0" normalizeH="0" baseline="0" noProof="0" dirty="0">
                <a:ln>
                  <a:noFill/>
                </a:ln>
                <a:solidFill>
                  <a:srgbClr val="D533BE"/>
                </a:solidFill>
                <a:effectLst>
                  <a:innerShdw blurRad="63500" dist="50800" dir="18900000">
                    <a:prstClr val="black">
                      <a:alpha val="50000"/>
                    </a:prstClr>
                  </a:innerShdw>
                </a:effectLst>
                <a:uLnTx/>
                <a:uFillTx/>
                <a:latin typeface="Trebuchet MS" panose="020B0603020202020204"/>
              </a:rPr>
              <a:t>OPTIMIST INTERNATIONAL CARIBBEAN DISTRICT</a:t>
            </a:r>
            <a:endParaRPr lang="en-US" dirty="0">
              <a:solidFill>
                <a:srgbClr val="D533BE"/>
              </a:solidFill>
              <a:effectLst>
                <a:innerShdw blurRad="63500" dist="50800" dir="18900000">
                  <a:prstClr val="black">
                    <a:alpha val="50000"/>
                  </a:prstClr>
                </a:innerShdw>
              </a:effectLst>
            </a:endParaRPr>
          </a:p>
        </p:txBody>
      </p:sp>
      <p:sp>
        <p:nvSpPr>
          <p:cNvPr id="5" name="Subtitle 4"/>
          <p:cNvSpPr>
            <a:spLocks noGrp="1"/>
          </p:cNvSpPr>
          <p:nvPr>
            <p:ph type="subTitle" idx="1"/>
          </p:nvPr>
        </p:nvSpPr>
        <p:spPr>
          <a:xfrm>
            <a:off x="965199" y="3677722"/>
            <a:ext cx="10438551" cy="1199078"/>
          </a:xfrm>
        </p:spPr>
        <p:txBody>
          <a:bodyPr>
            <a:normAutofit/>
          </a:bodyPr>
          <a:lstStyle/>
          <a:p>
            <a:r>
              <a:rPr lang="en-US" sz="7200" b="1" dirty="0">
                <a:solidFill>
                  <a:srgbClr val="92D050"/>
                </a:solidFill>
                <a:effectLst>
                  <a:outerShdw blurRad="63500" sx="102000" sy="102000" algn="ctr" rotWithShape="0">
                    <a:prstClr val="black">
                      <a:alpha val="40000"/>
                    </a:prstClr>
                  </a:outerShdw>
                </a:effectLst>
                <a:latin typeface="Trebuchet MS" panose="020B0603020202020204"/>
                <a:ea typeface="+mj-ea"/>
                <a:cs typeface="+mj-cs"/>
              </a:rPr>
              <a:t>ANNUAL RECOGNITIONS </a:t>
            </a:r>
            <a:endParaRPr lang="en-US" sz="7200" dirty="0">
              <a:solidFill>
                <a:srgbClr val="92D050"/>
              </a:solidFill>
              <a:effectLst>
                <a:outerShdw blurRad="63500" sx="102000" sy="102000" algn="ctr" rotWithShape="0">
                  <a:prstClr val="black">
                    <a:alpha val="40000"/>
                  </a:prstClr>
                </a:outerShdw>
              </a:effectLst>
            </a:endParaRPr>
          </a:p>
        </p:txBody>
      </p:sp>
    </p:spTree>
    <p:extLst>
      <p:ext uri="{BB962C8B-B14F-4D97-AF65-F5344CB8AC3E}">
        <p14:creationId xmlns:p14="http://schemas.microsoft.com/office/powerpoint/2010/main" val="138833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71563"/>
            <a:ext cx="10763250" cy="1325563"/>
          </a:xfrm>
        </p:spPr>
        <p:txBody>
          <a:bodyPr>
            <a:noAutofit/>
          </a:bodyPr>
          <a:lstStyle/>
          <a:p>
            <a:r>
              <a:rPr lang="en-US" b="1" dirty="0">
                <a:solidFill>
                  <a:srgbClr val="D533BE"/>
                </a:solidFill>
                <a:latin typeface="Times New Roman" panose="02020603050405020304" pitchFamily="18" charset="0"/>
                <a:cs typeface="Times New Roman" panose="02020603050405020304" pitchFamily="18" charset="0"/>
              </a:rPr>
              <a:t>Award for Membership </a:t>
            </a:r>
            <a:br>
              <a:rPr lang="en-US" b="1" dirty="0">
                <a:solidFill>
                  <a:srgbClr val="D533BE"/>
                </a:solidFill>
                <a:latin typeface="Times New Roman" panose="02020603050405020304" pitchFamily="18" charset="0"/>
                <a:cs typeface="Times New Roman" panose="02020603050405020304" pitchFamily="18" charset="0"/>
              </a:rPr>
            </a:br>
            <a:r>
              <a:rPr lang="en-US" b="1" dirty="0">
                <a:solidFill>
                  <a:srgbClr val="D533BE"/>
                </a:solidFill>
                <a:latin typeface="Times New Roman" panose="02020603050405020304" pitchFamily="18" charset="0"/>
                <a:cs typeface="Times New Roman" panose="02020603050405020304" pitchFamily="18" charset="0"/>
              </a:rPr>
              <a:t>Growth and </a:t>
            </a:r>
            <a:r>
              <a:rPr lang="en-US" dirty="0">
                <a:solidFill>
                  <a:srgbClr val="D533BE"/>
                </a:solidFill>
                <a:latin typeface="Times New Roman" panose="02020603050405020304" pitchFamily="18" charset="0"/>
                <a:cs typeface="Times New Roman" panose="02020603050405020304" pitchFamily="18" charset="0"/>
              </a:rPr>
              <a:t>Re</a:t>
            </a:r>
            <a:r>
              <a:rPr lang="en-US" b="1" dirty="0">
                <a:solidFill>
                  <a:srgbClr val="D533BE"/>
                </a:solidFill>
                <a:latin typeface="Times New Roman" panose="02020603050405020304" pitchFamily="18" charset="0"/>
                <a:cs typeface="Times New Roman" panose="02020603050405020304" pitchFamily="18" charset="0"/>
              </a:rPr>
              <a:t>tention</a:t>
            </a:r>
          </a:p>
        </p:txBody>
      </p:sp>
      <p:sp>
        <p:nvSpPr>
          <p:cNvPr id="3" name="Content Placeholder 2"/>
          <p:cNvSpPr>
            <a:spLocks noGrp="1"/>
          </p:cNvSpPr>
          <p:nvPr>
            <p:ph idx="1"/>
          </p:nvPr>
        </p:nvSpPr>
        <p:spPr>
          <a:xfrm>
            <a:off x="990600" y="1856231"/>
            <a:ext cx="10763250" cy="4448747"/>
          </a:xfrm>
        </p:spPr>
        <p:txBody>
          <a:bodyPr vert="horz" wrap="square" lIns="91440" tIns="45720" rIns="91440" bIns="45720" numCol="1" anchor="t">
            <a:normAutofit/>
          </a:bodyPr>
          <a:lstStyle/>
          <a:p>
            <a:pPr>
              <a:buSzPct val="100000"/>
              <a:buFont typeface="Wingdings" panose="05000000000000000000" pitchFamily="2" charset="2"/>
              <a:buChar char="§"/>
            </a:pPr>
            <a:r>
              <a:rPr lang="en-US" sz="3200" b="1" dirty="0">
                <a:solidFill>
                  <a:srgbClr val="92D050"/>
                </a:solidFill>
              </a:rPr>
              <a:t>Incentive:</a:t>
            </a:r>
            <a:r>
              <a:rPr lang="en-US" sz="3200" b="1" dirty="0">
                <a:solidFill>
                  <a:srgbClr val="FFC000"/>
                </a:solidFill>
              </a:rPr>
              <a:t> </a:t>
            </a:r>
            <a:r>
              <a:rPr lang="en-US" sz="3200" b="1" dirty="0"/>
              <a:t>Plaque</a:t>
            </a:r>
          </a:p>
          <a:p>
            <a:pPr marL="0" indent="0">
              <a:buSzPct val="80000"/>
              <a:buNone/>
            </a:pPr>
            <a:endParaRPr lang="en-US" sz="2000" b="1" dirty="0"/>
          </a:p>
          <a:p>
            <a:pPr>
              <a:buSzPct val="100000"/>
              <a:buFont typeface="Wingdings" panose="05000000000000000000" pitchFamily="2" charset="2"/>
              <a:buChar char="§"/>
            </a:pPr>
            <a:r>
              <a:rPr lang="en-US" sz="3200" b="1" dirty="0">
                <a:solidFill>
                  <a:srgbClr val="D533BE"/>
                </a:solidFill>
              </a:rPr>
              <a:t>Eligibility:</a:t>
            </a:r>
            <a:r>
              <a:rPr lang="en-US" sz="3200" dirty="0">
                <a:solidFill>
                  <a:srgbClr val="D533BE"/>
                </a:solidFill>
              </a:rPr>
              <a:t> </a:t>
            </a:r>
            <a:endParaRPr lang="ko-KR" altLang="en-US" sz="3200" dirty="0">
              <a:solidFill>
                <a:srgbClr val="D533BE"/>
              </a:solidFill>
            </a:endParaRPr>
          </a:p>
          <a:p>
            <a:pPr>
              <a:buFont typeface="Wingdings" panose="05000000000000000000" pitchFamily="2" charset="2"/>
              <a:buChar char="§"/>
            </a:pPr>
            <a:r>
              <a:rPr lang="en-US" sz="3200" b="1" dirty="0">
                <a:solidFill>
                  <a:srgbClr val="D533BE"/>
                </a:solidFill>
              </a:rPr>
              <a:t>This award is presented to the Club:</a:t>
            </a:r>
            <a:endParaRPr lang="ko-KR" altLang="en-US" sz="3200" b="1" dirty="0">
              <a:solidFill>
                <a:srgbClr val="D533BE"/>
              </a:solidFill>
            </a:endParaRPr>
          </a:p>
          <a:p>
            <a:pPr lvl="1">
              <a:buSzPct val="80000"/>
            </a:pPr>
            <a:r>
              <a:rPr lang="en-US" b="1" dirty="0"/>
              <a:t>With the highest percentage growth and retention of membership for the Optimist Year 2022-2023 </a:t>
            </a:r>
          </a:p>
          <a:p>
            <a:pPr marL="457200" lvl="1" indent="0">
              <a:buSzPct val="80000"/>
              <a:buNone/>
            </a:pPr>
            <a:endParaRPr lang="ko-KR" altLang="en-US" b="1" dirty="0"/>
          </a:p>
          <a:p>
            <a:pPr lvl="1"/>
            <a:r>
              <a:rPr lang="en-US" b="1" dirty="0"/>
              <a:t>Is in good standing with Optimist International and the District (dues fully paid up within 15 days of the quarter ending). </a:t>
            </a:r>
          </a:p>
          <a:p>
            <a:pPr marL="0" indent="0" latinLnBrk="0">
              <a:buClr>
                <a:srgbClr val="EB3D9F"/>
              </a:buClr>
              <a:buSzPct val="80000"/>
              <a:buNone/>
            </a:pPr>
            <a:endParaRPr lang="ko-KR" altLang="en-US" sz="3200" dirty="0"/>
          </a:p>
        </p:txBody>
      </p:sp>
    </p:spTree>
    <p:extLst>
      <p:ext uri="{BB962C8B-B14F-4D97-AF65-F5344CB8AC3E}">
        <p14:creationId xmlns:p14="http://schemas.microsoft.com/office/powerpoint/2010/main" val="645522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_Office Theme">
  <a:themeElements>
    <a:clrScheme name="Custom 3">
      <a:dk1>
        <a:srgbClr val="111111"/>
      </a:dk1>
      <a:lt1>
        <a:sysClr val="window" lastClr="FFFFFF"/>
      </a:lt1>
      <a:dk2>
        <a:srgbClr val="0070C0"/>
      </a:dk2>
      <a:lt2>
        <a:srgbClr val="E5DEDB"/>
      </a:lt2>
      <a:accent1>
        <a:srgbClr val="FFCA08"/>
      </a:accent1>
      <a:accent2>
        <a:srgbClr val="F8931D"/>
      </a:accent2>
      <a:accent3>
        <a:srgbClr val="CE8D3E"/>
      </a:accent3>
      <a:accent4>
        <a:srgbClr val="EC7016"/>
      </a:accent4>
      <a:accent5>
        <a:srgbClr val="E64823"/>
      </a:accent5>
      <a:accent6>
        <a:srgbClr val="9C6A6A"/>
      </a:accent6>
      <a:hlink>
        <a:srgbClr val="0042C7"/>
      </a:hlink>
      <a:folHlink>
        <a:srgbClr val="00B0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Custom 3">
      <a:dk1>
        <a:srgbClr val="111111"/>
      </a:dk1>
      <a:lt1>
        <a:sysClr val="window" lastClr="FFFFFF"/>
      </a:lt1>
      <a:dk2>
        <a:srgbClr val="0070C0"/>
      </a:dk2>
      <a:lt2>
        <a:srgbClr val="E5DEDB"/>
      </a:lt2>
      <a:accent1>
        <a:srgbClr val="FFCA08"/>
      </a:accent1>
      <a:accent2>
        <a:srgbClr val="F8931D"/>
      </a:accent2>
      <a:accent3>
        <a:srgbClr val="CE8D3E"/>
      </a:accent3>
      <a:accent4>
        <a:srgbClr val="EC7016"/>
      </a:accent4>
      <a:accent5>
        <a:srgbClr val="E64823"/>
      </a:accent5>
      <a:accent6>
        <a:srgbClr val="9C6A6A"/>
      </a:accent6>
      <a:hlink>
        <a:srgbClr val="0042C7"/>
      </a:hlink>
      <a:folHlink>
        <a:srgbClr val="00B0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3">
      <a:dk1>
        <a:srgbClr val="111111"/>
      </a:dk1>
      <a:lt1>
        <a:sysClr val="window" lastClr="FFFFFF"/>
      </a:lt1>
      <a:dk2>
        <a:srgbClr val="0070C0"/>
      </a:dk2>
      <a:lt2>
        <a:srgbClr val="E5DEDB"/>
      </a:lt2>
      <a:accent1>
        <a:srgbClr val="FFCA08"/>
      </a:accent1>
      <a:accent2>
        <a:srgbClr val="F8931D"/>
      </a:accent2>
      <a:accent3>
        <a:srgbClr val="CE8D3E"/>
      </a:accent3>
      <a:accent4>
        <a:srgbClr val="EC7016"/>
      </a:accent4>
      <a:accent5>
        <a:srgbClr val="E64823"/>
      </a:accent5>
      <a:accent6>
        <a:srgbClr val="9C6A6A"/>
      </a:accent6>
      <a:hlink>
        <a:srgbClr val="0042C7"/>
      </a:hlink>
      <a:folHlink>
        <a:srgbClr val="00B0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Custom 3">
      <a:dk1>
        <a:srgbClr val="111111"/>
      </a:dk1>
      <a:lt1>
        <a:sysClr val="window" lastClr="FFFFFF"/>
      </a:lt1>
      <a:dk2>
        <a:srgbClr val="0070C0"/>
      </a:dk2>
      <a:lt2>
        <a:srgbClr val="E5DEDB"/>
      </a:lt2>
      <a:accent1>
        <a:srgbClr val="FFCA08"/>
      </a:accent1>
      <a:accent2>
        <a:srgbClr val="F8931D"/>
      </a:accent2>
      <a:accent3>
        <a:srgbClr val="CE8D3E"/>
      </a:accent3>
      <a:accent4>
        <a:srgbClr val="EC7016"/>
      </a:accent4>
      <a:accent5>
        <a:srgbClr val="E64823"/>
      </a:accent5>
      <a:accent6>
        <a:srgbClr val="9C6A6A"/>
      </a:accent6>
      <a:hlink>
        <a:srgbClr val="0042C7"/>
      </a:hlink>
      <a:folHlink>
        <a:srgbClr val="00B0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Office Theme">
  <a:themeElements>
    <a:clrScheme name="Custom 3">
      <a:dk1>
        <a:srgbClr val="111111"/>
      </a:dk1>
      <a:lt1>
        <a:sysClr val="window" lastClr="FFFFFF"/>
      </a:lt1>
      <a:dk2>
        <a:srgbClr val="0070C0"/>
      </a:dk2>
      <a:lt2>
        <a:srgbClr val="E5DEDB"/>
      </a:lt2>
      <a:accent1>
        <a:srgbClr val="FFCA08"/>
      </a:accent1>
      <a:accent2>
        <a:srgbClr val="F8931D"/>
      </a:accent2>
      <a:accent3>
        <a:srgbClr val="CE8D3E"/>
      </a:accent3>
      <a:accent4>
        <a:srgbClr val="EC7016"/>
      </a:accent4>
      <a:accent5>
        <a:srgbClr val="E64823"/>
      </a:accent5>
      <a:accent6>
        <a:srgbClr val="9C6A6A"/>
      </a:accent6>
      <a:hlink>
        <a:srgbClr val="0042C7"/>
      </a:hlink>
      <a:folHlink>
        <a:srgbClr val="00B0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1679</Words>
  <Application>Microsoft Office PowerPoint</Application>
  <PresentationFormat>Widescreen</PresentationFormat>
  <Paragraphs>215</Paragraphs>
  <Slides>26</Slides>
  <Notes>13</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26</vt:i4>
      </vt:variant>
    </vt:vector>
  </HeadingPairs>
  <TitlesOfParts>
    <vt:vector size="37" baseType="lpstr">
      <vt:lpstr>Arial</vt:lpstr>
      <vt:lpstr>Calibri</vt:lpstr>
      <vt:lpstr>Calibri Light</vt:lpstr>
      <vt:lpstr>Times New Roman</vt:lpstr>
      <vt:lpstr>Trebuchet MS</vt:lpstr>
      <vt:lpstr>Wingdings</vt:lpstr>
      <vt:lpstr>5_Office Theme</vt:lpstr>
      <vt:lpstr>6_Office Theme</vt:lpstr>
      <vt:lpstr>1_Office Theme</vt:lpstr>
      <vt:lpstr>2_Office Theme</vt:lpstr>
      <vt:lpstr>7_Office Theme</vt:lpstr>
      <vt:lpstr>ACHIEVEMENTS AND AWARDS 2022-2023</vt:lpstr>
      <vt:lpstr>OPTIMIST INTERNATIONAL CARIBBEAN DISTRICT</vt:lpstr>
      <vt:lpstr>Club Travel Award</vt:lpstr>
      <vt:lpstr>Zone Travel Award</vt:lpstr>
      <vt:lpstr>Recruiter of the Quarter Award</vt:lpstr>
      <vt:lpstr>Club of the Quarter Award</vt:lpstr>
      <vt:lpstr>Zone of the Quarter Award</vt:lpstr>
      <vt:lpstr>OPTIMIST INTERNATIONAL CARIBBEAN DISTRICT</vt:lpstr>
      <vt:lpstr>Award for Membership  Growth and Retention</vt:lpstr>
      <vt:lpstr>Most Outstanding JOI Club Award</vt:lpstr>
      <vt:lpstr>Community Project of the Year Award</vt:lpstr>
      <vt:lpstr>Club Foundation Representative (CFR) Award</vt:lpstr>
      <vt:lpstr>Top Ten OIF Contributing  Clubs Award</vt:lpstr>
      <vt:lpstr>Newsmaker of the Year Award</vt:lpstr>
      <vt:lpstr>New Club Building Award</vt:lpstr>
      <vt:lpstr>Recruiter of the Year Award</vt:lpstr>
      <vt:lpstr>Zone of the Year Award</vt:lpstr>
      <vt:lpstr>Club of the Year Award</vt:lpstr>
      <vt:lpstr>The Theo Golding  Award for Leadership</vt:lpstr>
      <vt:lpstr>The Theo Golding  Award for Leadership</vt:lpstr>
      <vt:lpstr>The Ronald and Jessica Bourne Award  for Commitment and Service to the Optimist International Caribbean District </vt:lpstr>
      <vt:lpstr>Persistency Award </vt:lpstr>
      <vt:lpstr>Persistency Award </vt:lpstr>
      <vt:lpstr>The HYPEST Zone Award</vt:lpstr>
      <vt:lpstr> 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ACHIEVEMENT AND AWARDS 2022-2023</dc:title>
  <dc:creator>Admin123</dc:creator>
  <cp:lastModifiedBy>Kemar Williams</cp:lastModifiedBy>
  <cp:revision>16</cp:revision>
  <dcterms:modified xsi:type="dcterms:W3CDTF">2023-01-22T18:02:57Z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f3f29ab-84e5-40d8-a1a6-1c0d857cf3df_Enabled">
    <vt:lpwstr>true</vt:lpwstr>
  </property>
  <property fmtid="{D5CDD505-2E9C-101B-9397-08002B2CF9AE}" pid="3" name="MSIP_Label_9f3f29ab-84e5-40d8-a1a6-1c0d857cf3df_SetDate">
    <vt:lpwstr>2023-01-22T18:02:42Z</vt:lpwstr>
  </property>
  <property fmtid="{D5CDD505-2E9C-101B-9397-08002B2CF9AE}" pid="4" name="MSIP_Label_9f3f29ab-84e5-40d8-a1a6-1c0d857cf3df_Method">
    <vt:lpwstr>Privileged</vt:lpwstr>
  </property>
  <property fmtid="{D5CDD505-2E9C-101B-9397-08002B2CF9AE}" pid="5" name="MSIP_Label_9f3f29ab-84e5-40d8-a1a6-1c0d857cf3df_Name">
    <vt:lpwstr>Personal Matters</vt:lpwstr>
  </property>
  <property fmtid="{D5CDD505-2E9C-101B-9397-08002B2CF9AE}" pid="6" name="MSIP_Label_9f3f29ab-84e5-40d8-a1a6-1c0d857cf3df_SiteId">
    <vt:lpwstr>a69fff39-07ec-41bb-952a-7c37dd42a482</vt:lpwstr>
  </property>
  <property fmtid="{D5CDD505-2E9C-101B-9397-08002B2CF9AE}" pid="7" name="MSIP_Label_9f3f29ab-84e5-40d8-a1a6-1c0d857cf3df_ActionId">
    <vt:lpwstr>c23c3f36-2dfe-47df-93b8-4df2c7636a06</vt:lpwstr>
  </property>
  <property fmtid="{D5CDD505-2E9C-101B-9397-08002B2CF9AE}" pid="8" name="MSIP_Label_9f3f29ab-84e5-40d8-a1a6-1c0d857cf3df_ContentBits">
    <vt:lpwstr>0</vt:lpwstr>
  </property>
</Properties>
</file>